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64" r:id="rId6"/>
    <p:sldId id="291" r:id="rId7"/>
    <p:sldId id="304" r:id="rId8"/>
    <p:sldId id="301" r:id="rId9"/>
    <p:sldId id="305" r:id="rId10"/>
    <p:sldId id="306" r:id="rId11"/>
    <p:sldId id="298" r:id="rId12"/>
    <p:sldId id="299" r:id="rId13"/>
    <p:sldId id="300" r:id="rId14"/>
    <p:sldId id="272" r:id="rId15"/>
  </p:sldIdLst>
  <p:sldSz cx="9144000" cy="6858000" type="screen4x3"/>
  <p:notesSz cx="7102475" cy="10233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0" autoAdjust="0"/>
    <p:restoredTop sz="96866" autoAdjust="0"/>
  </p:normalViewPr>
  <p:slideViewPr>
    <p:cSldViewPr showGuides="1">
      <p:cViewPr varScale="1">
        <p:scale>
          <a:sx n="127" d="100"/>
          <a:sy n="127" d="100"/>
        </p:scale>
        <p:origin x="1171" y="86"/>
      </p:cViewPr>
      <p:guideLst>
        <p:guide orient="horz" pos="2160"/>
        <p:guide orient="horz" pos="7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BBFA697C-5849-4DDF-A6C8-08E6893940F4}" type="datetimeFigureOut">
              <a:rPr lang="en-AU" smtClean="0"/>
              <a:pPr/>
              <a:t>15/02/2019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00992BC2-9435-4D31-AEB3-5D5877AD6447}" type="datetimeFigureOut">
              <a:rPr lang="en-AU" smtClean="0"/>
              <a:pPr/>
              <a:t>15/02/2019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306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77597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3885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7938" y="6056313"/>
            <a:ext cx="9161463" cy="801687"/>
            <a:chOff x="-7938" y="6056313"/>
            <a:chExt cx="9161463" cy="801687"/>
          </a:xfrm>
        </p:grpSpPr>
        <p:sp>
          <p:nvSpPr>
            <p:cNvPr id="32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grpSp>
          <p:nvGrpSpPr>
            <p:cNvPr id="33" name="Group 1"/>
            <p:cNvGrpSpPr>
              <a:grpSpLocks/>
            </p:cNvGrpSpPr>
            <p:nvPr userDrawn="1"/>
          </p:nvGrpSpPr>
          <p:grpSpPr bwMode="auto">
            <a:xfrm>
              <a:off x="1588" y="6065838"/>
              <a:ext cx="9142412" cy="690562"/>
              <a:chOff x="1495" y="6065893"/>
              <a:chExt cx="9143026" cy="690563"/>
            </a:xfrm>
          </p:grpSpPr>
          <p:sp>
            <p:nvSpPr>
              <p:cNvPr id="35" name="Freeform 8"/>
              <p:cNvSpPr>
                <a:spLocks noEditPoints="1"/>
              </p:cNvSpPr>
              <p:nvPr userDrawn="1"/>
            </p:nvSpPr>
            <p:spPr bwMode="auto">
              <a:xfrm>
                <a:off x="1495" y="6065893"/>
                <a:ext cx="9143026" cy="690563"/>
              </a:xfrm>
              <a:custGeom>
                <a:avLst/>
                <a:gdLst>
                  <a:gd name="T0" fmla="*/ 2880 w 2880"/>
                  <a:gd name="T1" fmla="*/ 14 h 217"/>
                  <a:gd name="T2" fmla="*/ 2817 w 2880"/>
                  <a:gd name="T3" fmla="*/ 14 h 217"/>
                  <a:gd name="T4" fmla="*/ 2486 w 2880"/>
                  <a:gd name="T5" fmla="*/ 95 h 217"/>
                  <a:gd name="T6" fmla="*/ 2486 w 2880"/>
                  <a:gd name="T7" fmla="*/ 95 h 217"/>
                  <a:gd name="T8" fmla="*/ 2880 w 2880"/>
                  <a:gd name="T9" fmla="*/ 95 h 217"/>
                  <a:gd name="T10" fmla="*/ 2880 w 2880"/>
                  <a:gd name="T11" fmla="*/ 217 h 217"/>
                  <a:gd name="T12" fmla="*/ 2880 w 2880"/>
                  <a:gd name="T13" fmla="*/ 217 h 217"/>
                  <a:gd name="T14" fmla="*/ 2880 w 2880"/>
                  <a:gd name="T15" fmla="*/ 14 h 217"/>
                  <a:gd name="T16" fmla="*/ 2171 w 2880"/>
                  <a:gd name="T17" fmla="*/ 0 h 217"/>
                  <a:gd name="T18" fmla="*/ 0 w 2880"/>
                  <a:gd name="T19" fmla="*/ 0 h 217"/>
                  <a:gd name="T20" fmla="*/ 0 w 2880"/>
                  <a:gd name="T21" fmla="*/ 95 h 217"/>
                  <a:gd name="T22" fmla="*/ 2486 w 2880"/>
                  <a:gd name="T23" fmla="*/ 95 h 217"/>
                  <a:gd name="T24" fmla="*/ 2486 w 2880"/>
                  <a:gd name="T25" fmla="*/ 95 h 217"/>
                  <a:gd name="T26" fmla="*/ 2486 w 2880"/>
                  <a:gd name="T27" fmla="*/ 95 h 217"/>
                  <a:gd name="T28" fmla="*/ 2486 w 2880"/>
                  <a:gd name="T29" fmla="*/ 95 h 217"/>
                  <a:gd name="T30" fmla="*/ 2171 w 2880"/>
                  <a:gd name="T3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80" h="217">
                    <a:moveTo>
                      <a:pt x="2880" y="14"/>
                    </a:moveTo>
                    <a:cubicBezTo>
                      <a:pt x="2817" y="14"/>
                      <a:pt x="2817" y="14"/>
                      <a:pt x="2817" y="14"/>
                    </a:cubicBezTo>
                    <a:cubicBezTo>
                      <a:pt x="2616" y="14"/>
                      <a:pt x="2542" y="74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880" y="95"/>
                      <a:pt x="2880" y="95"/>
                      <a:pt x="2880" y="95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14"/>
                      <a:pt x="2880" y="14"/>
                      <a:pt x="2880" y="14"/>
                    </a:cubicBezTo>
                    <a:moveTo>
                      <a:pt x="21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19" y="39"/>
                      <a:pt x="2306" y="0"/>
                      <a:pt x="217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6" name="Freeform 9"/>
              <p:cNvSpPr>
                <a:spLocks noEditPoints="1"/>
              </p:cNvSpPr>
              <p:nvPr userDrawn="1"/>
            </p:nvSpPr>
            <p:spPr bwMode="auto">
              <a:xfrm>
                <a:off x="1495" y="6367518"/>
                <a:ext cx="9143026" cy="388938"/>
              </a:xfrm>
              <a:custGeom>
                <a:avLst/>
                <a:gdLst>
                  <a:gd name="T0" fmla="*/ 2486 w 2880"/>
                  <a:gd name="T1" fmla="*/ 0 h 122"/>
                  <a:gd name="T2" fmla="*/ 0 w 2880"/>
                  <a:gd name="T3" fmla="*/ 0 h 122"/>
                  <a:gd name="T4" fmla="*/ 0 w 2880"/>
                  <a:gd name="T5" fmla="*/ 13 h 122"/>
                  <a:gd name="T6" fmla="*/ 2289 w 2880"/>
                  <a:gd name="T7" fmla="*/ 13 h 122"/>
                  <a:gd name="T8" fmla="*/ 2486 w 2880"/>
                  <a:gd name="T9" fmla="*/ 0 h 122"/>
                  <a:gd name="T10" fmla="*/ 2880 w 2880"/>
                  <a:gd name="T11" fmla="*/ 0 h 122"/>
                  <a:gd name="T12" fmla="*/ 2486 w 2880"/>
                  <a:gd name="T13" fmla="*/ 0 h 122"/>
                  <a:gd name="T14" fmla="*/ 2813 w 2880"/>
                  <a:gd name="T15" fmla="*/ 122 h 122"/>
                  <a:gd name="T16" fmla="*/ 2880 w 2880"/>
                  <a:gd name="T17" fmla="*/ 122 h 122"/>
                  <a:gd name="T18" fmla="*/ 2880 w 2880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0" h="122">
                    <a:moveTo>
                      <a:pt x="24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418" y="13"/>
                      <a:pt x="2459" y="10"/>
                      <a:pt x="2486" y="0"/>
                    </a:cubicBezTo>
                    <a:moveTo>
                      <a:pt x="2880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554" y="56"/>
                      <a:pt x="2645" y="122"/>
                      <a:pt x="2813" y="122"/>
                    </a:cubicBezTo>
                    <a:cubicBezTo>
                      <a:pt x="2854" y="122"/>
                      <a:pt x="2880" y="122"/>
                      <a:pt x="2880" y="122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7" name="Freeform 10"/>
              <p:cNvSpPr>
                <a:spLocks/>
              </p:cNvSpPr>
              <p:nvPr userDrawn="1"/>
            </p:nvSpPr>
            <p:spPr bwMode="auto">
              <a:xfrm>
                <a:off x="1495" y="6110343"/>
                <a:ext cx="7891992" cy="298450"/>
              </a:xfrm>
              <a:custGeom>
                <a:avLst/>
                <a:gdLst>
                  <a:gd name="T0" fmla="*/ 2486 w 2486"/>
                  <a:gd name="T1" fmla="*/ 81 h 94"/>
                  <a:gd name="T2" fmla="*/ 2171 w 2486"/>
                  <a:gd name="T3" fmla="*/ 0 h 94"/>
                  <a:gd name="T4" fmla="*/ 0 w 2486"/>
                  <a:gd name="T5" fmla="*/ 0 h 94"/>
                  <a:gd name="T6" fmla="*/ 0 w 2486"/>
                  <a:gd name="T7" fmla="*/ 94 h 94"/>
                  <a:gd name="T8" fmla="*/ 2289 w 2486"/>
                  <a:gd name="T9" fmla="*/ 94 h 94"/>
                  <a:gd name="T10" fmla="*/ 2486 w 2486"/>
                  <a:gd name="T11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6" h="94">
                    <a:moveTo>
                      <a:pt x="2486" y="81"/>
                    </a:moveTo>
                    <a:cubicBezTo>
                      <a:pt x="2410" y="38"/>
                      <a:pt x="2306" y="0"/>
                      <a:pt x="21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289" y="94"/>
                      <a:pt x="2289" y="94"/>
                      <a:pt x="2289" y="94"/>
                    </a:cubicBezTo>
                    <a:cubicBezTo>
                      <a:pt x="2418" y="94"/>
                      <a:pt x="2459" y="91"/>
                      <a:pt x="2486" y="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8" name="Freeform 11"/>
              <p:cNvSpPr>
                <a:spLocks/>
              </p:cNvSpPr>
              <p:nvPr userDrawn="1"/>
            </p:nvSpPr>
            <p:spPr bwMode="auto">
              <a:xfrm>
                <a:off x="7893487" y="6110343"/>
                <a:ext cx="1251034" cy="601663"/>
              </a:xfrm>
              <a:custGeom>
                <a:avLst/>
                <a:gdLst>
                  <a:gd name="T0" fmla="*/ 331 w 394"/>
                  <a:gd name="T1" fmla="*/ 0 h 189"/>
                  <a:gd name="T2" fmla="*/ 0 w 394"/>
                  <a:gd name="T3" fmla="*/ 81 h 189"/>
                  <a:gd name="T4" fmla="*/ 327 w 394"/>
                  <a:gd name="T5" fmla="*/ 189 h 189"/>
                  <a:gd name="T6" fmla="*/ 394 w 394"/>
                  <a:gd name="T7" fmla="*/ 189 h 189"/>
                  <a:gd name="T8" fmla="*/ 394 w 394"/>
                  <a:gd name="T9" fmla="*/ 0 h 189"/>
                  <a:gd name="T10" fmla="*/ 331 w 39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4" h="189">
                    <a:moveTo>
                      <a:pt x="331" y="0"/>
                    </a:moveTo>
                    <a:cubicBezTo>
                      <a:pt x="130" y="0"/>
                      <a:pt x="56" y="60"/>
                      <a:pt x="0" y="81"/>
                    </a:cubicBezTo>
                    <a:cubicBezTo>
                      <a:pt x="89" y="131"/>
                      <a:pt x="159" y="189"/>
                      <a:pt x="327" y="189"/>
                    </a:cubicBezTo>
                    <a:cubicBezTo>
                      <a:pt x="368" y="189"/>
                      <a:pt x="394" y="189"/>
                      <a:pt x="394" y="189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  <p:pic>
          <p:nvPicPr>
            <p:cNvPr id="3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0" y="1276350"/>
            <a:ext cx="7477125" cy="455930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</p:spPr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6412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168860"/>
            <a:ext cx="6121438" cy="308737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7630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97" y="5500319"/>
            <a:ext cx="9170984" cy="1357681"/>
            <a:chOff x="1497" y="5500319"/>
            <a:chExt cx="9170984" cy="1357681"/>
          </a:xfrm>
        </p:grpSpPr>
        <p:sp>
          <p:nvSpPr>
            <p:cNvPr id="8" name="Rectangle 7"/>
            <p:cNvSpPr/>
            <p:nvPr userDrawn="1"/>
          </p:nvSpPr>
          <p:spPr>
            <a:xfrm>
              <a:off x="1497" y="5940320"/>
              <a:ext cx="9158377" cy="91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497" y="5563679"/>
              <a:ext cx="9170984" cy="932871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0" y="117"/>
                </a:cxn>
                <a:cxn ang="0">
                  <a:pos x="0" y="137"/>
                </a:cxn>
                <a:cxn ang="0">
                  <a:pos x="2030" y="137"/>
                </a:cxn>
                <a:cxn ang="0">
                  <a:pos x="2313" y="117"/>
                </a:cxn>
                <a:cxn ang="0">
                  <a:pos x="2880" y="0"/>
                </a:cxn>
                <a:cxn ang="0">
                  <a:pos x="2880" y="0"/>
                </a:cxn>
                <a:cxn ang="0">
                  <a:pos x="2880" y="117"/>
                </a:cxn>
                <a:cxn ang="0">
                  <a:pos x="2313" y="117"/>
                </a:cxn>
                <a:cxn ang="0">
                  <a:pos x="2784" y="293"/>
                </a:cxn>
                <a:cxn ang="0">
                  <a:pos x="2880" y="293"/>
                </a:cxn>
                <a:cxn ang="0">
                  <a:pos x="2880" y="0"/>
                </a:cxn>
              </a:cxnLst>
              <a:rect l="0" t="0" r="r" b="b"/>
              <a:pathLst>
                <a:path w="2880" h="293">
                  <a:moveTo>
                    <a:pt x="2313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030" y="137"/>
                    <a:pt x="2030" y="137"/>
                    <a:pt x="2030" y="137"/>
                  </a:cubicBezTo>
                  <a:cubicBezTo>
                    <a:pt x="2214" y="137"/>
                    <a:pt x="2274" y="132"/>
                    <a:pt x="2313" y="117"/>
                  </a:cubicBezTo>
                  <a:moveTo>
                    <a:pt x="288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2313" y="117"/>
                    <a:pt x="2313" y="117"/>
                    <a:pt x="2313" y="117"/>
                  </a:cubicBezTo>
                  <a:cubicBezTo>
                    <a:pt x="2411" y="197"/>
                    <a:pt x="2542" y="293"/>
                    <a:pt x="2784" y="293"/>
                  </a:cubicBezTo>
                  <a:cubicBezTo>
                    <a:pt x="2842" y="293"/>
                    <a:pt x="2880" y="293"/>
                    <a:pt x="2880" y="293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497" y="5500319"/>
              <a:ext cx="9170984" cy="435430"/>
            </a:xfrm>
            <a:custGeom>
              <a:avLst/>
              <a:gdLst/>
              <a:ahLst/>
              <a:cxnLst>
                <a:cxn ang="0">
                  <a:pos x="2880" y="20"/>
                </a:cxn>
                <a:cxn ang="0">
                  <a:pos x="2789" y="20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880" y="137"/>
                </a:cxn>
                <a:cxn ang="0">
                  <a:pos x="2880" y="20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1860" y="0"/>
                </a:cxn>
              </a:cxnLst>
              <a:rect l="0" t="0" r="r" b="b"/>
              <a:pathLst>
                <a:path w="2880" h="137">
                  <a:moveTo>
                    <a:pt x="2880" y="20"/>
                  </a:moveTo>
                  <a:cubicBezTo>
                    <a:pt x="2789" y="20"/>
                    <a:pt x="2789" y="20"/>
                    <a:pt x="2789" y="20"/>
                  </a:cubicBezTo>
                  <a:cubicBezTo>
                    <a:pt x="2500" y="20"/>
                    <a:pt x="2393" y="10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880" y="137"/>
                    <a:pt x="2880" y="137"/>
                    <a:pt x="2880" y="137"/>
                  </a:cubicBezTo>
                  <a:cubicBezTo>
                    <a:pt x="2880" y="20"/>
                    <a:pt x="2880" y="20"/>
                    <a:pt x="2880" y="20"/>
                  </a:cubicBezTo>
                  <a:moveTo>
                    <a:pt x="18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216" y="57"/>
                    <a:pt x="2053" y="0"/>
                    <a:pt x="18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1497" y="5563679"/>
              <a:ext cx="7365906" cy="432734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2030" y="136"/>
                </a:cxn>
                <a:cxn ang="0">
                  <a:pos x="2313" y="117"/>
                </a:cxn>
              </a:cxnLst>
              <a:rect l="0" t="0" r="r" b="b"/>
              <a:pathLst>
                <a:path w="2313" h="136">
                  <a:moveTo>
                    <a:pt x="2313" y="117"/>
                  </a:moveTo>
                  <a:cubicBezTo>
                    <a:pt x="2204" y="55"/>
                    <a:pt x="2053" y="0"/>
                    <a:pt x="18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30" y="136"/>
                    <a:pt x="2030" y="136"/>
                    <a:pt x="2030" y="136"/>
                  </a:cubicBezTo>
                  <a:cubicBezTo>
                    <a:pt x="2214" y="136"/>
                    <a:pt x="2274" y="132"/>
                    <a:pt x="2313" y="117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7367402" y="5563679"/>
              <a:ext cx="1805078" cy="869511"/>
            </a:xfrm>
            <a:custGeom>
              <a:avLst/>
              <a:gdLst/>
              <a:ahLst/>
              <a:cxnLst>
                <a:cxn ang="0">
                  <a:pos x="476" y="0"/>
                </a:cxn>
                <a:cxn ang="0">
                  <a:pos x="0" y="117"/>
                </a:cxn>
                <a:cxn ang="0">
                  <a:pos x="471" y="273"/>
                </a:cxn>
                <a:cxn ang="0">
                  <a:pos x="567" y="273"/>
                </a:cxn>
                <a:cxn ang="0">
                  <a:pos x="567" y="0"/>
                </a:cxn>
                <a:cxn ang="0">
                  <a:pos x="476" y="0"/>
                </a:cxn>
              </a:cxnLst>
              <a:rect l="0" t="0" r="r" b="b"/>
              <a:pathLst>
                <a:path w="567" h="273">
                  <a:moveTo>
                    <a:pt x="476" y="0"/>
                  </a:moveTo>
                  <a:cubicBezTo>
                    <a:pt x="187" y="0"/>
                    <a:pt x="80" y="87"/>
                    <a:pt x="0" y="117"/>
                  </a:cubicBezTo>
                  <a:cubicBezTo>
                    <a:pt x="128" y="190"/>
                    <a:pt x="229" y="273"/>
                    <a:pt x="471" y="273"/>
                  </a:cubicBezTo>
                  <a:cubicBezTo>
                    <a:pt x="529" y="273"/>
                    <a:pt x="567" y="273"/>
                    <a:pt x="567" y="273"/>
                  </a:cubicBezTo>
                  <a:cubicBezTo>
                    <a:pt x="567" y="0"/>
                    <a:pt x="567" y="0"/>
                    <a:pt x="567" y="0"/>
                  </a:cubicBez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pic>
          <p:nvPicPr>
            <p:cNvPr id="13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18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23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25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</p:grp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520713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9469" cy="6500812"/>
            <a:chOff x="-26988" y="357188"/>
            <a:chExt cx="9199469" cy="6500812"/>
          </a:xfrm>
        </p:grpSpPr>
        <p:grpSp>
          <p:nvGrpSpPr>
            <p:cNvPr id="29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5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6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6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  <p:sp>
            <p:nvSpPr>
              <p:cNvPr id="6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 dirty="0"/>
              </a:p>
            </p:txBody>
          </p:sp>
        </p:grpSp>
        <p:grpSp>
          <p:nvGrpSpPr>
            <p:cNvPr id="30" name="Group 29"/>
            <p:cNvGrpSpPr/>
            <p:nvPr userDrawn="1"/>
          </p:nvGrpSpPr>
          <p:grpSpPr>
            <a:xfrm>
              <a:off x="1497" y="5500319"/>
              <a:ext cx="9170984" cy="1357681"/>
              <a:chOff x="1497" y="5500319"/>
              <a:chExt cx="9170984" cy="135768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1497" y="5940320"/>
                <a:ext cx="9158377" cy="917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  <p:grpSp>
            <p:nvGrpSpPr>
              <p:cNvPr id="32" name="Group 31"/>
              <p:cNvGrpSpPr/>
              <p:nvPr userDrawn="1"/>
            </p:nvGrpSpPr>
            <p:grpSpPr>
              <a:xfrm>
                <a:off x="1497" y="5500319"/>
                <a:ext cx="9170984" cy="996231"/>
                <a:chOff x="1497" y="5500319"/>
                <a:chExt cx="9170984" cy="996231"/>
              </a:xfrm>
            </p:grpSpPr>
            <p:sp>
              <p:nvSpPr>
                <p:cNvPr id="47" name="Freeform 7"/>
                <p:cNvSpPr>
                  <a:spLocks noEditPoints="1"/>
                </p:cNvSpPr>
                <p:nvPr userDrawn="1"/>
              </p:nvSpPr>
              <p:spPr bwMode="auto">
                <a:xfrm>
                  <a:off x="1497" y="5563679"/>
                  <a:ext cx="9170984" cy="932871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0" y="117"/>
                    </a:cxn>
                    <a:cxn ang="0">
                      <a:pos x="0" y="137"/>
                    </a:cxn>
                    <a:cxn ang="0">
                      <a:pos x="2030" y="137"/>
                    </a:cxn>
                    <a:cxn ang="0">
                      <a:pos x="2313" y="117"/>
                    </a:cxn>
                    <a:cxn ang="0">
                      <a:pos x="2880" y="0"/>
                    </a:cxn>
                    <a:cxn ang="0">
                      <a:pos x="2880" y="0"/>
                    </a:cxn>
                    <a:cxn ang="0">
                      <a:pos x="2880" y="117"/>
                    </a:cxn>
                    <a:cxn ang="0">
                      <a:pos x="2313" y="117"/>
                    </a:cxn>
                    <a:cxn ang="0">
                      <a:pos x="2784" y="293"/>
                    </a:cxn>
                    <a:cxn ang="0">
                      <a:pos x="2880" y="293"/>
                    </a:cxn>
                    <a:cxn ang="0">
                      <a:pos x="2880" y="0"/>
                    </a:cxn>
                  </a:cxnLst>
                  <a:rect l="0" t="0" r="r" b="b"/>
                  <a:pathLst>
                    <a:path w="2880" h="293">
                      <a:moveTo>
                        <a:pt x="2313" y="117"/>
                      </a:move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030" y="137"/>
                        <a:pt x="2030" y="137"/>
                        <a:pt x="2030" y="137"/>
                      </a:cubicBezTo>
                      <a:cubicBezTo>
                        <a:pt x="2214" y="137"/>
                        <a:pt x="2274" y="132"/>
                        <a:pt x="2313" y="117"/>
                      </a:cubicBezTo>
                      <a:moveTo>
                        <a:pt x="2880" y="0"/>
                      </a:moveTo>
                      <a:cubicBezTo>
                        <a:pt x="2880" y="0"/>
                        <a:pt x="2880" y="0"/>
                        <a:pt x="2880" y="0"/>
                      </a:cubicBezTo>
                      <a:cubicBezTo>
                        <a:pt x="2880" y="117"/>
                        <a:pt x="2880" y="117"/>
                        <a:pt x="2880" y="117"/>
                      </a:cubicBezTo>
                      <a:cubicBezTo>
                        <a:pt x="2313" y="117"/>
                        <a:pt x="2313" y="117"/>
                        <a:pt x="2313" y="117"/>
                      </a:cubicBezTo>
                      <a:cubicBezTo>
                        <a:pt x="2411" y="197"/>
                        <a:pt x="2542" y="293"/>
                        <a:pt x="2784" y="293"/>
                      </a:cubicBezTo>
                      <a:cubicBezTo>
                        <a:pt x="2842" y="293"/>
                        <a:pt x="2880" y="293"/>
                        <a:pt x="2880" y="293"/>
                      </a:cubicBezTo>
                      <a:cubicBezTo>
                        <a:pt x="2880" y="0"/>
                        <a:pt x="2880" y="0"/>
                        <a:pt x="2880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48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1497" y="5500319"/>
                  <a:ext cx="9170984" cy="435430"/>
                </a:xfrm>
                <a:custGeom>
                  <a:avLst/>
                  <a:gdLst/>
                  <a:ahLst/>
                  <a:cxnLst>
                    <a:cxn ang="0">
                      <a:pos x="2880" y="20"/>
                    </a:cxn>
                    <a:cxn ang="0">
                      <a:pos x="2789" y="20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880" y="137"/>
                    </a:cxn>
                    <a:cxn ang="0">
                      <a:pos x="2880" y="20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1860" y="0"/>
                    </a:cxn>
                  </a:cxnLst>
                  <a:rect l="0" t="0" r="r" b="b"/>
                  <a:pathLst>
                    <a:path w="2880" h="137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880" y="137"/>
                        <a:pt x="2880" y="137"/>
                        <a:pt x="2880" y="137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 userDrawn="1"/>
              </p:nvSpPr>
              <p:spPr bwMode="auto">
                <a:xfrm>
                  <a:off x="1497" y="5563679"/>
                  <a:ext cx="7365906" cy="432734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2030" y="136"/>
                    </a:cxn>
                    <a:cxn ang="0">
                      <a:pos x="2313" y="117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 userDrawn="1"/>
              </p:nvSpPr>
              <p:spPr bwMode="auto">
                <a:xfrm>
                  <a:off x="7367402" y="5563679"/>
                  <a:ext cx="1805078" cy="869511"/>
                </a:xfrm>
                <a:custGeom>
                  <a:avLst/>
                  <a:gdLst/>
                  <a:ahLst/>
                  <a:cxnLst>
                    <a:cxn ang="0">
                      <a:pos x="476" y="0"/>
                    </a:cxn>
                    <a:cxn ang="0">
                      <a:pos x="0" y="117"/>
                    </a:cxn>
                    <a:cxn ang="0">
                      <a:pos x="471" y="273"/>
                    </a:cxn>
                    <a:cxn ang="0">
                      <a:pos x="567" y="273"/>
                    </a:cxn>
                    <a:cxn ang="0">
                      <a:pos x="567" y="0"/>
                    </a:cxn>
                    <a:cxn ang="0">
                      <a:pos x="476" y="0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 dirty="0"/>
                </a:p>
              </p:txBody>
            </p:sp>
          </p:grpSp>
          <p:pic>
            <p:nvPicPr>
              <p:cNvPr id="33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4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5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36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37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39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0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1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2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3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4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5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  <p:sp>
              <p:nvSpPr>
                <p:cNvPr id="46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 dirty="0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63796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961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646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70000"/>
            <a:ext cx="8460000" cy="853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 smtClean="0"/>
              <a:t>Click to edit Master title style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831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471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6000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 dirty="0"/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 dirty="0"/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 dirty="0"/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93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49" r:id="rId3"/>
    <p:sldLayoutId id="2147483650" r:id="rId4"/>
    <p:sldLayoutId id="2147483655" r:id="rId5"/>
    <p:sldLayoutId id="2147483680" r:id="rId6"/>
    <p:sldLayoutId id="2147483679" r:id="rId7"/>
    <p:sldLayoutId id="2147483661" r:id="rId8"/>
    <p:sldLayoutId id="2147483663" r:id="rId9"/>
    <p:sldLayoutId id="2147483664" r:id="rId10"/>
    <p:sldLayoutId id="2147483667" r:id="rId11"/>
    <p:sldLayoutId id="2147483665" r:id="rId12"/>
    <p:sldLayoutId id="2147483682" r:id="rId13"/>
    <p:sldLayoutId id="214748368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60000" y="3114927"/>
            <a:ext cx="8467494" cy="1080000"/>
          </a:xfrm>
        </p:spPr>
        <p:txBody>
          <a:bodyPr>
            <a:normAutofit fontScale="90000"/>
          </a:bodyPr>
          <a:lstStyle/>
          <a:p>
            <a:r>
              <a:rPr lang="en-AU" dirty="0"/>
              <a:t>Overview of occupant comfort vs building energy use analysis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 smtClean="0"/>
              <a:t>CSIRO ENERGY</a:t>
            </a:r>
          </a:p>
        </p:txBody>
      </p:sp>
      <p:sp>
        <p:nvSpPr>
          <p:cNvPr id="12" name="Footer Placeholder 2"/>
          <p:cNvSpPr txBox="1">
            <a:spLocks/>
          </p:cNvSpPr>
          <p:nvPr/>
        </p:nvSpPr>
        <p:spPr bwMode="auto">
          <a:xfrm>
            <a:off x="360363" y="4700964"/>
            <a:ext cx="80422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b="1" dirty="0" smtClean="0">
                <a:solidFill>
                  <a:schemeClr val="bg1"/>
                </a:solidFill>
                <a:latin typeface="Calibri" pitchFamily="34" charset="0"/>
              </a:rPr>
              <a:t>Dr Mark Goldsworthy</a:t>
            </a:r>
            <a:r>
              <a:rPr lang="en-AU" sz="1600" dirty="0" smtClean="0">
                <a:solidFill>
                  <a:schemeClr val="bg1"/>
                </a:solidFill>
                <a:latin typeface="Calibri" pitchFamily="34" charset="0"/>
              </a:rPr>
              <a:t>|  Researcher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Footer Placeholder 2"/>
          <p:cNvSpPr txBox="1">
            <a:spLocks/>
          </p:cNvSpPr>
          <p:nvPr/>
        </p:nvSpPr>
        <p:spPr bwMode="auto">
          <a:xfrm>
            <a:off x="361950" y="4962901"/>
            <a:ext cx="80422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dirty="0" smtClean="0">
                <a:solidFill>
                  <a:schemeClr val="bg1"/>
                </a:solidFill>
                <a:latin typeface="Calibri" pitchFamily="34" charset="0"/>
              </a:rPr>
              <a:t>February 2019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60000" y="3609852"/>
            <a:ext cx="8467494" cy="60387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AU" sz="1800" b="0" dirty="0"/>
          </a:p>
        </p:txBody>
      </p:sp>
    </p:spTree>
    <p:extLst>
      <p:ext uri="{BB962C8B-B14F-4D97-AF65-F5344CB8AC3E}">
        <p14:creationId xmlns:p14="http://schemas.microsoft.com/office/powerpoint/2010/main" val="6888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References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6777" y="836712"/>
            <a:ext cx="8461375" cy="4572855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lvl="4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484784"/>
            <a:ext cx="7272808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[1] </a:t>
            </a:r>
            <a:r>
              <a:rPr lang="en-AU" sz="1100" b="1" dirty="0"/>
              <a:t>Australian Building Codes Board.</a:t>
            </a:r>
            <a:r>
              <a:rPr lang="en-AU" sz="1100" dirty="0"/>
              <a:t> </a:t>
            </a:r>
            <a:r>
              <a:rPr lang="en-AU" sz="1100" i="1" dirty="0"/>
              <a:t>National Construction Code, Volume 2. </a:t>
            </a:r>
            <a:r>
              <a:rPr lang="en-AU" sz="1100" dirty="0"/>
              <a:t>Canberra : ABCB, </a:t>
            </a:r>
            <a:r>
              <a:rPr lang="en-AU" sz="1100" dirty="0" smtClean="0"/>
              <a:t>2016</a:t>
            </a:r>
          </a:p>
          <a:p>
            <a:r>
              <a:rPr lang="en-AU" sz="1100" dirty="0" smtClean="0"/>
              <a:t>[2] </a:t>
            </a:r>
            <a:r>
              <a:rPr lang="en-AU" sz="1100" b="1" dirty="0" err="1"/>
              <a:t>NatHERS</a:t>
            </a:r>
            <a:r>
              <a:rPr lang="en-AU" sz="1100" b="1" dirty="0"/>
              <a:t> National Administrator.</a:t>
            </a:r>
            <a:r>
              <a:rPr lang="en-AU" sz="1100" dirty="0"/>
              <a:t> </a:t>
            </a:r>
            <a:r>
              <a:rPr lang="en-AU" sz="1100" i="1" dirty="0"/>
              <a:t>Nationwide house energy rating scheme - software accreditation protocol. </a:t>
            </a:r>
            <a:r>
              <a:rPr lang="en-AU" sz="1100" dirty="0"/>
              <a:t>Canberra : DCCEE, 2012</a:t>
            </a:r>
            <a:r>
              <a:rPr lang="en-AU" sz="1100" dirty="0" smtClean="0"/>
              <a:t>.</a:t>
            </a:r>
          </a:p>
          <a:p>
            <a:r>
              <a:rPr lang="en-AU" sz="1100" dirty="0" smtClean="0"/>
              <a:t>[3]</a:t>
            </a:r>
            <a:r>
              <a:rPr lang="en-AU" sz="1100" dirty="0"/>
              <a:t> </a:t>
            </a:r>
            <a:r>
              <a:rPr lang="en-AU" sz="1100" i="1" dirty="0" smtClean="0"/>
              <a:t>Thermal </a:t>
            </a:r>
            <a:r>
              <a:rPr lang="en-AU" sz="1100" i="1" dirty="0"/>
              <a:t>comfort and occupant responses during summer in a low to middle income housing development in South Australia. </a:t>
            </a:r>
            <a:r>
              <a:rPr lang="en-AU" sz="1100" b="1" dirty="0" err="1"/>
              <a:t>Soebarto</a:t>
            </a:r>
            <a:r>
              <a:rPr lang="en-AU" sz="1100" b="1" dirty="0"/>
              <a:t>, V. and </a:t>
            </a:r>
            <a:r>
              <a:rPr lang="en-AU" sz="1100" b="1" dirty="0" err="1"/>
              <a:t>Bennetts</a:t>
            </a:r>
            <a:r>
              <a:rPr lang="en-AU" sz="1100" b="1" dirty="0"/>
              <a:t>, H.</a:t>
            </a:r>
            <a:r>
              <a:rPr lang="en-AU" sz="1100" dirty="0"/>
              <a:t> </a:t>
            </a:r>
            <a:r>
              <a:rPr lang="en-AU" sz="1100" dirty="0" err="1"/>
              <a:t>s.l.</a:t>
            </a:r>
            <a:r>
              <a:rPr lang="en-AU" sz="1100" dirty="0"/>
              <a:t> : Elsevier, 2014, Building and Environment, Vol. 75, pp. 19-29.</a:t>
            </a:r>
          </a:p>
          <a:p>
            <a:r>
              <a:rPr lang="en-AU" sz="1100" dirty="0" smtClean="0"/>
              <a:t>[4] </a:t>
            </a:r>
            <a:r>
              <a:rPr lang="en-AU" sz="1100" b="1" dirty="0"/>
              <a:t>Strategic Insights.</a:t>
            </a:r>
            <a:r>
              <a:rPr lang="en-AU" sz="1100" dirty="0"/>
              <a:t> </a:t>
            </a:r>
            <a:r>
              <a:rPr lang="en-AU" sz="1100" i="1" dirty="0"/>
              <a:t>Queensland Household Energy Survey 2013. </a:t>
            </a:r>
            <a:r>
              <a:rPr lang="en-AU" sz="1100" dirty="0"/>
              <a:t>Brisbane : Colmar </a:t>
            </a:r>
            <a:r>
              <a:rPr lang="en-AU" sz="1100" dirty="0" err="1"/>
              <a:t>Brunton</a:t>
            </a:r>
            <a:r>
              <a:rPr lang="en-AU" sz="1100" dirty="0"/>
              <a:t>, 2014.</a:t>
            </a:r>
          </a:p>
          <a:p>
            <a:r>
              <a:rPr lang="en-AU" sz="1100" dirty="0" smtClean="0"/>
              <a:t>[5] </a:t>
            </a:r>
            <a:r>
              <a:rPr lang="en-AU" sz="1100" i="1" dirty="0"/>
              <a:t>Towards a residential air-conditioner usage behaviour model for Australia. </a:t>
            </a:r>
            <a:r>
              <a:rPr lang="en-AU" sz="1100" b="1" dirty="0"/>
              <a:t>Goldsworthy, M.J.</a:t>
            </a:r>
            <a:r>
              <a:rPr lang="en-AU" sz="1100" dirty="0"/>
              <a:t> </a:t>
            </a:r>
            <a:r>
              <a:rPr lang="en-AU" sz="1100" dirty="0" err="1"/>
              <a:t>s.l.</a:t>
            </a:r>
            <a:r>
              <a:rPr lang="en-AU" sz="1100" dirty="0"/>
              <a:t> : Elsevier, Energy and Buildings, Vol. Submitted manuscript.</a:t>
            </a:r>
          </a:p>
          <a:p>
            <a:r>
              <a:rPr lang="en-AU" sz="1100" dirty="0" smtClean="0"/>
              <a:t>[6] </a:t>
            </a:r>
            <a:r>
              <a:rPr lang="en-AU" sz="1100" i="1" dirty="0"/>
              <a:t>House energy rating schemes and low energy dwellings: the impact of occupant behaviours in Australia. </a:t>
            </a:r>
            <a:r>
              <a:rPr lang="en-AU" sz="1100" b="1" dirty="0"/>
              <a:t>Daniel, L., </a:t>
            </a:r>
            <a:r>
              <a:rPr lang="en-AU" sz="1100" b="1" dirty="0" err="1"/>
              <a:t>Soebarto</a:t>
            </a:r>
            <a:r>
              <a:rPr lang="en-AU" sz="1100" b="1" dirty="0"/>
              <a:t>, V. and Williamson, T.</a:t>
            </a:r>
            <a:r>
              <a:rPr lang="en-AU" sz="1100" dirty="0"/>
              <a:t> </a:t>
            </a:r>
            <a:r>
              <a:rPr lang="en-AU" sz="1100" dirty="0" err="1"/>
              <a:t>s.l.</a:t>
            </a:r>
            <a:r>
              <a:rPr lang="en-AU" sz="1100" dirty="0"/>
              <a:t> : Elsevier, 2015, Energy and Buildings, Vol. 88, pp. 34-44.</a:t>
            </a:r>
          </a:p>
          <a:p>
            <a:r>
              <a:rPr lang="en-AU" sz="1100" dirty="0" smtClean="0"/>
              <a:t>[7] </a:t>
            </a:r>
            <a:r>
              <a:rPr lang="en-AU" sz="1100" i="1" dirty="0"/>
              <a:t>Energy consumption of 100 Australia residential air conditioners. </a:t>
            </a:r>
            <a:r>
              <a:rPr lang="en-AU" sz="1100" b="1" dirty="0"/>
              <a:t>Law, A., et al.</a:t>
            </a:r>
            <a:r>
              <a:rPr lang="en-AU" sz="1100" dirty="0"/>
              <a:t> </a:t>
            </a:r>
            <a:r>
              <a:rPr lang="en-AU" sz="1100" dirty="0" err="1"/>
              <a:t>s.l.</a:t>
            </a:r>
            <a:r>
              <a:rPr lang="en-AU" sz="1100" dirty="0"/>
              <a:t> : AIRAH, November 2014, </a:t>
            </a:r>
            <a:r>
              <a:rPr lang="en-AU" sz="1100" dirty="0" err="1"/>
              <a:t>Ecolibrium</a:t>
            </a:r>
            <a:r>
              <a:rPr lang="en-AU" sz="1100" dirty="0"/>
              <a:t>.</a:t>
            </a:r>
          </a:p>
          <a:p>
            <a:endParaRPr lang="en-AU" sz="1100" dirty="0" smtClean="0"/>
          </a:p>
          <a:p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09231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Aft>
                <a:spcPct val="0"/>
              </a:spcAft>
            </a:pPr>
            <a:r>
              <a:rPr lang="en-US" sz="1500" dirty="0" smtClean="0"/>
              <a:t>ENERGY</a:t>
            </a:r>
          </a:p>
          <a:p>
            <a:pPr lvl="1">
              <a:lnSpc>
                <a:spcPct val="80000"/>
              </a:lnSpc>
              <a:tabLst>
                <a:tab pos="355600" algn="l"/>
              </a:tabLst>
            </a:pPr>
            <a:r>
              <a:rPr lang="en-US" sz="1500" dirty="0" smtClean="0"/>
              <a:t>MARK GOLDSWORTHY</a:t>
            </a:r>
          </a:p>
          <a:p>
            <a:pPr lvl="1">
              <a:lnSpc>
                <a:spcPct val="80000"/>
              </a:lnSpc>
              <a:tabLst>
                <a:tab pos="355600" algn="l"/>
              </a:tabLst>
            </a:pPr>
            <a:r>
              <a:rPr lang="en-US" sz="1500" dirty="0" smtClean="0"/>
              <a:t>RESEARCHER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 smtClean="0"/>
              <a:t>t</a:t>
            </a:r>
            <a:r>
              <a:rPr lang="en-US" sz="1500" dirty="0" smtClean="0"/>
              <a:t>	+61 2 4960 6112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 smtClean="0"/>
              <a:t>e</a:t>
            </a:r>
            <a:r>
              <a:rPr lang="en-US" sz="1500" dirty="0" smtClean="0"/>
              <a:t>	mark.goldsworthy@csiro.au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 smtClean="0"/>
              <a:t>w</a:t>
            </a:r>
            <a:r>
              <a:rPr lang="en-US" sz="1500" dirty="0" smtClean="0"/>
              <a:t>	www.csiro.au/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rtl="0" eaLnBrk="1" latinLnBrk="0" hangingPunct="1"/>
            <a:r>
              <a:rPr lang="en-AU" dirty="0" smtClean="0">
                <a:effectLst/>
              </a:rPr>
              <a:t>ENERGY</a:t>
            </a:r>
            <a:endParaRPr lang="en-AU" dirty="0">
              <a:effectLst/>
            </a:endParaRPr>
          </a:p>
        </p:txBody>
      </p:sp>
      <p:sp>
        <p:nvSpPr>
          <p:cNvPr id="3891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79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Motivations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6777" y="836712"/>
            <a:ext cx="8461375" cy="4572855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r>
              <a:rPr lang="en-AU" dirty="0" smtClean="0"/>
              <a:t>The National Construction Code [1] specifies minimum energy efficiency requirements for all new buildings. </a:t>
            </a:r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r>
              <a:rPr lang="en-AU" dirty="0" smtClean="0"/>
              <a:t>In the majority of cases compliance is demonstrated using a theoretical Star Rating calculation that assumes frequent a/c usage [2].</a:t>
            </a:r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r>
              <a:rPr lang="en-AU" dirty="0" smtClean="0"/>
              <a:t>Actual usage is often significantly different from these assumptions [3-7].</a:t>
            </a:r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r>
              <a:rPr lang="en-AU" dirty="0" smtClean="0"/>
              <a:t>As a result the regulation; </a:t>
            </a:r>
          </a:p>
          <a:p>
            <a:pPr marL="1162350" lvl="3" indent="-514350">
              <a:buFont typeface="+mj-lt"/>
              <a:buAutoNum type="romanLcPeriod"/>
            </a:pPr>
            <a:r>
              <a:rPr lang="en-AU" dirty="0" smtClean="0"/>
              <a:t>may </a:t>
            </a:r>
            <a:r>
              <a:rPr lang="en-AU" dirty="0"/>
              <a:t>be unduly </a:t>
            </a:r>
            <a:r>
              <a:rPr lang="en-AU" dirty="0" smtClean="0"/>
              <a:t>restrictive and/or,</a:t>
            </a:r>
          </a:p>
          <a:p>
            <a:pPr marL="1162350" lvl="3" indent="-514350">
              <a:buFont typeface="+mj-lt"/>
              <a:buAutoNum type="romanLcPeriod"/>
            </a:pPr>
            <a:r>
              <a:rPr lang="en-AU" dirty="0" smtClean="0"/>
              <a:t>may </a:t>
            </a:r>
            <a:r>
              <a:rPr lang="en-AU" dirty="0"/>
              <a:t>led to perverse energy, or comfort </a:t>
            </a:r>
            <a:r>
              <a:rPr lang="en-AU" dirty="0" smtClean="0"/>
              <a:t>outcomes </a:t>
            </a:r>
          </a:p>
          <a:p>
            <a:pPr marL="648000" lvl="3" indent="0">
              <a:buNone/>
            </a:pPr>
            <a:r>
              <a:rPr lang="en-AU" sz="1400" dirty="0"/>
              <a:t>	</a:t>
            </a:r>
            <a:r>
              <a:rPr lang="en-AU" sz="1400" dirty="0" smtClean="0"/>
              <a:t>(i.e. buildings that are more uncomfortable or less energy efficient factoring in how occupants 	actually use the building)</a:t>
            </a:r>
          </a:p>
        </p:txBody>
      </p:sp>
    </p:spTree>
    <p:extLst>
      <p:ext uri="{BB962C8B-B14F-4D97-AF65-F5344CB8AC3E}">
        <p14:creationId xmlns:p14="http://schemas.microsoft.com/office/powerpoint/2010/main" val="78803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Target outcome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6777" y="836712"/>
            <a:ext cx="8461375" cy="4572855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pPr lvl="1"/>
            <a:endParaRPr lang="en-AU" dirty="0" smtClean="0"/>
          </a:p>
          <a:p>
            <a:pPr marL="216000" lvl="1" indent="0">
              <a:buNone/>
            </a:pPr>
            <a:r>
              <a:rPr lang="en-AU" dirty="0"/>
              <a:t>U</a:t>
            </a:r>
            <a:r>
              <a:rPr lang="en-AU" dirty="0" smtClean="0"/>
              <a:t>nderstand the trade-off between </a:t>
            </a:r>
            <a:r>
              <a:rPr lang="en-AU" u="sng" dirty="0" smtClean="0"/>
              <a:t>occupant comfort </a:t>
            </a:r>
            <a:r>
              <a:rPr lang="en-AU" dirty="0" smtClean="0"/>
              <a:t>in a building that is largely unconditioned, and </a:t>
            </a:r>
            <a:r>
              <a:rPr lang="en-AU" u="sng" dirty="0" smtClean="0"/>
              <a:t>energy use </a:t>
            </a:r>
            <a:r>
              <a:rPr lang="en-AU" dirty="0" smtClean="0"/>
              <a:t>in the same building when it is conditioned.</a:t>
            </a:r>
          </a:p>
          <a:p>
            <a:pPr marL="216000" lvl="1" indent="0">
              <a:buNone/>
            </a:pPr>
            <a:endParaRPr lang="en-AU" dirty="0" smtClean="0"/>
          </a:p>
          <a:p>
            <a:pPr marL="216000" lvl="1" indent="0">
              <a:buNone/>
            </a:pPr>
            <a:r>
              <a:rPr lang="en-AU" dirty="0" smtClean="0"/>
              <a:t>In particular: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AU" dirty="0" smtClean="0"/>
              <a:t>Building </a:t>
            </a:r>
            <a:r>
              <a:rPr lang="en-AU" dirty="0"/>
              <a:t>parameters that </a:t>
            </a:r>
            <a:r>
              <a:rPr lang="en-AU" dirty="0" smtClean="0"/>
              <a:t>benefit both </a:t>
            </a:r>
            <a:r>
              <a:rPr lang="en-AU" dirty="0"/>
              <a:t>comfort and energy </a:t>
            </a:r>
            <a:r>
              <a:rPr lang="en-AU" dirty="0" smtClean="0"/>
              <a:t>use versus those </a:t>
            </a:r>
            <a:r>
              <a:rPr lang="en-AU" dirty="0"/>
              <a:t>that lead to opposing effects.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AU" dirty="0" smtClean="0"/>
              <a:t>The magnitude of the effect of different parameters.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AU" dirty="0" smtClean="0"/>
              <a:t>Variation across Australian climates.</a:t>
            </a:r>
            <a:endParaRPr lang="en-AU" dirty="0"/>
          </a:p>
          <a:p>
            <a:pPr lvl="4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220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Analysis approach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6777" y="836712"/>
            <a:ext cx="8461375" cy="4968552"/>
          </a:xfrm>
        </p:spPr>
        <p:txBody>
          <a:bodyPr>
            <a:normAutofit lnSpcReduction="10000"/>
          </a:bodyPr>
          <a:lstStyle/>
          <a:p>
            <a:endParaRPr lang="en-AU" dirty="0" smtClean="0"/>
          </a:p>
          <a:p>
            <a:pPr marL="216000" lvl="1" indent="0">
              <a:buNone/>
            </a:pPr>
            <a:r>
              <a:rPr lang="en-AU" dirty="0" smtClean="0"/>
              <a:t>Simulation model of building physics + reverse cycle a/c + BOM weather data</a:t>
            </a:r>
          </a:p>
          <a:p>
            <a:pPr lvl="3"/>
            <a:endParaRPr lang="en-AU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en-AU" dirty="0" smtClean="0"/>
              <a:t>12 different building parameters varied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AU" dirty="0" smtClean="0"/>
              <a:t>Annual simulations of 2000 buildings at 83 representative weather station sites.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AU" dirty="0" smtClean="0"/>
              <a:t>Linked satellite irradiance data with ground station measurements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AU" dirty="0" smtClean="0"/>
              <a:t>Choose 5 most complete years of weather data from 1997-2017.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AU" dirty="0" smtClean="0"/>
              <a:t>For each case, 2 simulations:</a:t>
            </a:r>
          </a:p>
          <a:p>
            <a:pPr marL="1378350" lvl="4" indent="-514350">
              <a:buFont typeface="+mj-lt"/>
              <a:buAutoNum type="romanLcPeriod"/>
            </a:pPr>
            <a:r>
              <a:rPr lang="en-AU" dirty="0" smtClean="0"/>
              <a:t>Unconditioned (free-running)                   measure ‘discomfort’</a:t>
            </a:r>
          </a:p>
          <a:p>
            <a:pPr marL="1378350" lvl="4" indent="-514350">
              <a:buFont typeface="+mj-lt"/>
              <a:buAutoNum type="romanLcPeriod"/>
            </a:pPr>
            <a:r>
              <a:rPr lang="en-AU" dirty="0" smtClean="0"/>
              <a:t>Air-conditioned                                            measure energy use</a:t>
            </a:r>
          </a:p>
          <a:p>
            <a:pPr lvl="3"/>
            <a:endParaRPr lang="en-AU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en-AU" dirty="0" smtClean="0"/>
              <a:t>Calculate annual averages over 5 simulated years for each building/site combination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AU" dirty="0" smtClean="0"/>
              <a:t>Statistical analysis to assess significant effects of building parameters</a:t>
            </a:r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lvl="4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  <p:sp>
        <p:nvSpPr>
          <p:cNvPr id="3" name="Right Arrow 2"/>
          <p:cNvSpPr/>
          <p:nvPr/>
        </p:nvSpPr>
        <p:spPr>
          <a:xfrm>
            <a:off x="4665951" y="4075882"/>
            <a:ext cx="432048" cy="73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ight Arrow 5"/>
          <p:cNvSpPr/>
          <p:nvPr/>
        </p:nvSpPr>
        <p:spPr>
          <a:xfrm>
            <a:off x="4665951" y="3787850"/>
            <a:ext cx="432048" cy="73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546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1209435"/>
            <a:ext cx="792467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Building parameters considered: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Notionally one ‘above average’ parameter value and one ‘below average’ value.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Analysis approach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661356"/>
              </p:ext>
            </p:extLst>
          </p:nvPr>
        </p:nvGraphicFramePr>
        <p:xfrm>
          <a:off x="2385695" y="1772816"/>
          <a:ext cx="4407535" cy="30495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9245"/>
                <a:gridCol w="28282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Variable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Parameter values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Thermal capacitance (ratio of air thermal capacitance)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5x, 15x  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Infiltration rate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0.5,2.0 a/hr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Internal load multiplier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0.5x, 1.0x (see Figure 3)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Building aspect ratio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1:1, 2:1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Orientation (degrees from Nth)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0, 45, 90, 135, 180, 225, 270, 315°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Ceiling insulation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None, R3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Roof solar absorptivity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0.3, 0.9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Wall insulation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None,  R2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Wall construction (thermal mass)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Light (weatherboard), Medium (brick veneer), Heavy (double-brick)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Wall solar absorptivity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0.3, 0.75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Window area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2.5m², 5m²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Window type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Single glazed, double glazed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10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6367338"/>
            <a:ext cx="6325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2"/>
                </a:solidFill>
              </a:rPr>
              <a:t>Note: positive mean scale parameter means the parameter value to the right in the previous table </a:t>
            </a:r>
          </a:p>
          <a:p>
            <a:r>
              <a:rPr lang="en-AU" sz="1200" dirty="0" smtClean="0">
                <a:solidFill>
                  <a:schemeClr val="bg2"/>
                </a:solidFill>
              </a:rPr>
              <a:t>(generally the numerically higher value) leads to a higher energy use or discomfort.</a:t>
            </a:r>
            <a:endParaRPr lang="en-AU" sz="1200" dirty="0">
              <a:solidFill>
                <a:schemeClr val="bg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4470" r="7475" b="4343"/>
          <a:stretch/>
        </p:blipFill>
        <p:spPr>
          <a:xfrm>
            <a:off x="755576" y="1124744"/>
            <a:ext cx="770485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506812"/>
              </p:ext>
            </p:extLst>
          </p:nvPr>
        </p:nvGraphicFramePr>
        <p:xfrm>
          <a:off x="1043608" y="1132434"/>
          <a:ext cx="7272809" cy="4004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2"/>
                <a:gridCol w="936104"/>
                <a:gridCol w="5328593"/>
              </a:tblGrid>
              <a:tr h="279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Parameter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Qualitative </a:t>
                      </a:r>
                      <a:r>
                        <a:rPr lang="en-AU" sz="900" u="sng">
                          <a:effectLst/>
                        </a:rPr>
                        <a:t>mean</a:t>
                      </a:r>
                      <a:r>
                        <a:rPr lang="en-AU" sz="900">
                          <a:effectLst/>
                        </a:rPr>
                        <a:t> effect size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Summary of annual mean effect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356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Ceiling insulation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Large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Ceiling insulation </a:t>
                      </a:r>
                      <a:r>
                        <a:rPr lang="en-AU" sz="900" u="sng" dirty="0">
                          <a:effectLst/>
                        </a:rPr>
                        <a:t>lowers energy </a:t>
                      </a:r>
                      <a:r>
                        <a:rPr lang="en-AU" sz="900" u="sng" dirty="0" smtClean="0">
                          <a:effectLst/>
                        </a:rPr>
                        <a:t>use for </a:t>
                      </a:r>
                      <a:r>
                        <a:rPr lang="en-AU" sz="900" u="sng" dirty="0">
                          <a:effectLst/>
                        </a:rPr>
                        <a:t>all climates </a:t>
                      </a:r>
                      <a:r>
                        <a:rPr lang="en-AU" sz="900" dirty="0">
                          <a:effectLst/>
                        </a:rPr>
                        <a:t>but </a:t>
                      </a:r>
                      <a:r>
                        <a:rPr lang="en-AU" sz="900" u="sng" dirty="0">
                          <a:effectLst/>
                        </a:rPr>
                        <a:t>improves comfort only for heating dominated climates</a:t>
                      </a:r>
                      <a:r>
                        <a:rPr lang="en-AU" sz="900" dirty="0">
                          <a:effectLst/>
                        </a:rPr>
                        <a:t>. The climate of </a:t>
                      </a:r>
                      <a:r>
                        <a:rPr lang="en-AU" sz="900" u="sng" dirty="0">
                          <a:effectLst/>
                        </a:rPr>
                        <a:t>Sydney</a:t>
                      </a:r>
                      <a:r>
                        <a:rPr lang="en-AU" sz="900" dirty="0">
                          <a:effectLst/>
                        </a:rPr>
                        <a:t> represents an approximate division between these two groupings.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4770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Natural infiltration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Large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Higher infiltration </a:t>
                      </a:r>
                      <a:r>
                        <a:rPr lang="en-AU" sz="900" u="sng" dirty="0" smtClean="0">
                          <a:effectLst/>
                        </a:rPr>
                        <a:t>increases energy </a:t>
                      </a:r>
                      <a:r>
                        <a:rPr lang="en-AU" sz="900" u="sng" dirty="0">
                          <a:effectLst/>
                        </a:rPr>
                        <a:t>use on average for all climates </a:t>
                      </a:r>
                      <a:r>
                        <a:rPr lang="en-AU" sz="900" dirty="0">
                          <a:effectLst/>
                        </a:rPr>
                        <a:t>but </a:t>
                      </a:r>
                      <a:r>
                        <a:rPr lang="en-AU" sz="900" u="sng" dirty="0">
                          <a:effectLst/>
                        </a:rPr>
                        <a:t>improves comfort in almost all climates </a:t>
                      </a:r>
                      <a:r>
                        <a:rPr lang="en-AU" sz="900" dirty="0">
                          <a:effectLst/>
                        </a:rPr>
                        <a:t>except </a:t>
                      </a:r>
                      <a:r>
                        <a:rPr lang="en-AU" sz="900" dirty="0" smtClean="0">
                          <a:effectLst/>
                        </a:rPr>
                        <a:t>those that are strongly</a:t>
                      </a:r>
                      <a:r>
                        <a:rPr lang="en-AU" sz="900" baseline="0" dirty="0" smtClean="0">
                          <a:effectLst/>
                        </a:rPr>
                        <a:t> heating dominated</a:t>
                      </a:r>
                      <a:r>
                        <a:rPr lang="en-AU" sz="900" dirty="0" smtClean="0">
                          <a:effectLst/>
                        </a:rPr>
                        <a:t>. </a:t>
                      </a:r>
                      <a:r>
                        <a:rPr lang="en-AU" sz="900" dirty="0">
                          <a:effectLst/>
                        </a:rPr>
                        <a:t>Comfort improvement is greatest for cooling dominated climates while the energy penalty is least for climates with moderating coastal breezes.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422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Orientation (window)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Large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South facing window orientation leads to </a:t>
                      </a:r>
                      <a:r>
                        <a:rPr lang="en-AU" sz="900" u="sng" dirty="0">
                          <a:effectLst/>
                        </a:rPr>
                        <a:t>lower energy use </a:t>
                      </a:r>
                      <a:r>
                        <a:rPr lang="en-AU" sz="900" dirty="0">
                          <a:effectLst/>
                        </a:rPr>
                        <a:t>and </a:t>
                      </a:r>
                      <a:r>
                        <a:rPr lang="en-AU" sz="900" u="sng" dirty="0" smtClean="0">
                          <a:effectLst/>
                        </a:rPr>
                        <a:t>improved</a:t>
                      </a:r>
                      <a:r>
                        <a:rPr lang="en-AU" sz="900" u="sng" baseline="0" dirty="0" smtClean="0">
                          <a:effectLst/>
                        </a:rPr>
                        <a:t> </a:t>
                      </a:r>
                      <a:r>
                        <a:rPr lang="en-AU" sz="900" u="sng" dirty="0" smtClean="0">
                          <a:effectLst/>
                        </a:rPr>
                        <a:t>comfort </a:t>
                      </a:r>
                      <a:r>
                        <a:rPr lang="en-AU" sz="900" dirty="0">
                          <a:effectLst/>
                        </a:rPr>
                        <a:t>for all </a:t>
                      </a:r>
                      <a:r>
                        <a:rPr lang="en-AU" sz="900" u="sng" dirty="0">
                          <a:effectLst/>
                        </a:rPr>
                        <a:t>non-alpine climates</a:t>
                      </a:r>
                      <a:r>
                        <a:rPr lang="en-AU" sz="900" dirty="0">
                          <a:effectLst/>
                        </a:rPr>
                        <a:t>. In general, easterly orientations are better than westerly, with the exception of a small number of climates where easterly and westerly were similar.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2358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Wall construction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Moderate-Large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Double brick wall construction </a:t>
                      </a:r>
                      <a:r>
                        <a:rPr lang="en-AU" sz="900" u="sng" dirty="0">
                          <a:effectLst/>
                        </a:rPr>
                        <a:t>lowers energy </a:t>
                      </a:r>
                      <a:r>
                        <a:rPr lang="en-AU" sz="900" u="sng" dirty="0" smtClean="0">
                          <a:effectLst/>
                        </a:rPr>
                        <a:t>use </a:t>
                      </a:r>
                      <a:r>
                        <a:rPr lang="en-AU" sz="900" dirty="0" smtClean="0">
                          <a:effectLst/>
                        </a:rPr>
                        <a:t>and </a:t>
                      </a:r>
                      <a:r>
                        <a:rPr lang="en-AU" sz="900" u="sng" dirty="0">
                          <a:effectLst/>
                        </a:rPr>
                        <a:t>improves comfort </a:t>
                      </a:r>
                      <a:r>
                        <a:rPr lang="en-AU" sz="900" dirty="0">
                          <a:effectLst/>
                        </a:rPr>
                        <a:t>for </a:t>
                      </a:r>
                      <a:r>
                        <a:rPr lang="en-AU" sz="900" u="sng" dirty="0">
                          <a:effectLst/>
                        </a:rPr>
                        <a:t>non-tropical climates</a:t>
                      </a:r>
                      <a:r>
                        <a:rPr lang="en-AU" sz="900" dirty="0">
                          <a:effectLst/>
                        </a:rPr>
                        <a:t>. 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422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Roof absorptivity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Moderate-large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Darker coloured roofs </a:t>
                      </a:r>
                      <a:r>
                        <a:rPr lang="en-AU" sz="900" u="sng" dirty="0" smtClean="0">
                          <a:effectLst/>
                        </a:rPr>
                        <a:t>lower </a:t>
                      </a:r>
                      <a:r>
                        <a:rPr lang="en-AU" sz="900" u="sng" dirty="0">
                          <a:effectLst/>
                        </a:rPr>
                        <a:t>energy use </a:t>
                      </a:r>
                      <a:r>
                        <a:rPr lang="en-AU" sz="900" dirty="0">
                          <a:effectLst/>
                        </a:rPr>
                        <a:t>and </a:t>
                      </a:r>
                      <a:r>
                        <a:rPr lang="en-AU" sz="900" u="sng" dirty="0" smtClean="0">
                          <a:effectLst/>
                        </a:rPr>
                        <a:t>improve </a:t>
                      </a:r>
                      <a:r>
                        <a:rPr lang="en-AU" sz="900" u="sng" dirty="0">
                          <a:effectLst/>
                        </a:rPr>
                        <a:t>comfort </a:t>
                      </a:r>
                      <a:r>
                        <a:rPr lang="en-AU" sz="900" dirty="0">
                          <a:effectLst/>
                        </a:rPr>
                        <a:t>for </a:t>
                      </a:r>
                      <a:r>
                        <a:rPr lang="en-AU" sz="900" u="sng" dirty="0">
                          <a:effectLst/>
                        </a:rPr>
                        <a:t>heating dominated climates </a:t>
                      </a:r>
                      <a:r>
                        <a:rPr lang="en-AU" sz="900" dirty="0">
                          <a:effectLst/>
                        </a:rPr>
                        <a:t>and </a:t>
                      </a:r>
                      <a:r>
                        <a:rPr lang="en-AU" sz="900" dirty="0" smtClean="0">
                          <a:effectLst/>
                        </a:rPr>
                        <a:t>have the </a:t>
                      </a:r>
                      <a:r>
                        <a:rPr lang="en-AU" sz="900" u="sng" dirty="0" smtClean="0">
                          <a:effectLst/>
                        </a:rPr>
                        <a:t>opposite effect </a:t>
                      </a:r>
                      <a:r>
                        <a:rPr lang="en-AU" sz="900" dirty="0" smtClean="0">
                          <a:effectLst/>
                        </a:rPr>
                        <a:t>for </a:t>
                      </a:r>
                      <a:r>
                        <a:rPr lang="en-AU" sz="900" u="sng" dirty="0" smtClean="0">
                          <a:effectLst/>
                        </a:rPr>
                        <a:t>cooling dominated climates</a:t>
                      </a:r>
                      <a:r>
                        <a:rPr lang="en-AU" sz="900" dirty="0" smtClean="0">
                          <a:effectLst/>
                        </a:rPr>
                        <a:t>. </a:t>
                      </a:r>
                      <a:r>
                        <a:rPr lang="en-AU" sz="900" dirty="0">
                          <a:effectLst/>
                        </a:rPr>
                        <a:t>The climate of </a:t>
                      </a:r>
                      <a:r>
                        <a:rPr lang="en-AU" sz="900" u="sng" dirty="0">
                          <a:effectLst/>
                        </a:rPr>
                        <a:t>Hobart</a:t>
                      </a:r>
                      <a:r>
                        <a:rPr lang="en-AU" sz="900" dirty="0">
                          <a:effectLst/>
                        </a:rPr>
                        <a:t> represents the approximate division between </a:t>
                      </a:r>
                      <a:r>
                        <a:rPr lang="en-AU" sz="900" dirty="0" smtClean="0">
                          <a:effectLst/>
                        </a:rPr>
                        <a:t>these </a:t>
                      </a:r>
                      <a:r>
                        <a:rPr lang="en-AU" sz="900" dirty="0">
                          <a:effectLst/>
                        </a:rPr>
                        <a:t>two groupings.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356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Wall insulation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Moderate-large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Wall insulation </a:t>
                      </a:r>
                      <a:r>
                        <a:rPr lang="en-AU" sz="900" u="sng" dirty="0" smtClean="0">
                          <a:effectLst/>
                        </a:rPr>
                        <a:t>lowers </a:t>
                      </a:r>
                      <a:r>
                        <a:rPr lang="en-AU" sz="900" u="sng" dirty="0">
                          <a:effectLst/>
                        </a:rPr>
                        <a:t>energy </a:t>
                      </a:r>
                      <a:r>
                        <a:rPr lang="en-AU" sz="900" u="sng" dirty="0" smtClean="0">
                          <a:effectLst/>
                        </a:rPr>
                        <a:t>use</a:t>
                      </a:r>
                      <a:r>
                        <a:rPr lang="en-AU" sz="900" dirty="0" smtClean="0">
                          <a:effectLst/>
                        </a:rPr>
                        <a:t>. </a:t>
                      </a:r>
                      <a:r>
                        <a:rPr lang="en-AU" sz="900" dirty="0">
                          <a:effectLst/>
                        </a:rPr>
                        <a:t>Wall insulation </a:t>
                      </a:r>
                      <a:r>
                        <a:rPr lang="en-AU" sz="900" u="sng" dirty="0" smtClean="0">
                          <a:effectLst/>
                        </a:rPr>
                        <a:t>reduces</a:t>
                      </a:r>
                      <a:r>
                        <a:rPr lang="en-AU" sz="900" u="sng" baseline="0" dirty="0" smtClean="0">
                          <a:effectLst/>
                        </a:rPr>
                        <a:t> </a:t>
                      </a:r>
                      <a:r>
                        <a:rPr lang="en-AU" sz="900" u="sng" dirty="0" smtClean="0">
                          <a:effectLst/>
                        </a:rPr>
                        <a:t>comfort </a:t>
                      </a:r>
                      <a:r>
                        <a:rPr lang="en-AU" sz="900" dirty="0">
                          <a:effectLst/>
                        </a:rPr>
                        <a:t>for all climates excluding alpine and sub-alpine.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422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Internal load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 smtClean="0">
                          <a:effectLst/>
                        </a:rPr>
                        <a:t>Moderate-large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Higher internal load </a:t>
                      </a:r>
                      <a:r>
                        <a:rPr lang="en-AU" sz="900" u="sng" dirty="0">
                          <a:effectLst/>
                        </a:rPr>
                        <a:t>lowers energy use</a:t>
                      </a:r>
                      <a:r>
                        <a:rPr lang="en-AU" sz="900" dirty="0">
                          <a:effectLst/>
                        </a:rPr>
                        <a:t> and </a:t>
                      </a:r>
                      <a:r>
                        <a:rPr lang="en-AU" sz="900" u="sng" dirty="0">
                          <a:effectLst/>
                        </a:rPr>
                        <a:t>improves comfort </a:t>
                      </a:r>
                      <a:r>
                        <a:rPr lang="en-AU" sz="900" dirty="0">
                          <a:effectLst/>
                        </a:rPr>
                        <a:t>for </a:t>
                      </a:r>
                      <a:r>
                        <a:rPr lang="en-AU" sz="900" u="sng" dirty="0">
                          <a:effectLst/>
                        </a:rPr>
                        <a:t>heating dominated climates </a:t>
                      </a:r>
                      <a:r>
                        <a:rPr lang="en-AU" sz="900" dirty="0">
                          <a:effectLst/>
                        </a:rPr>
                        <a:t>and has the </a:t>
                      </a:r>
                      <a:r>
                        <a:rPr lang="en-AU" sz="900" u="sng" dirty="0">
                          <a:effectLst/>
                        </a:rPr>
                        <a:t>opposite effect </a:t>
                      </a:r>
                      <a:r>
                        <a:rPr lang="en-AU" sz="900" dirty="0">
                          <a:effectLst/>
                        </a:rPr>
                        <a:t>for </a:t>
                      </a:r>
                      <a:r>
                        <a:rPr lang="en-AU" sz="900" u="sng" dirty="0">
                          <a:effectLst/>
                        </a:rPr>
                        <a:t>cooling dominated climates</a:t>
                      </a:r>
                      <a:r>
                        <a:rPr lang="en-AU" sz="900" dirty="0">
                          <a:effectLst/>
                        </a:rPr>
                        <a:t>. The climate of </a:t>
                      </a:r>
                      <a:r>
                        <a:rPr lang="en-AU" sz="900" u="sng" dirty="0">
                          <a:effectLst/>
                        </a:rPr>
                        <a:t>Melbourne</a:t>
                      </a:r>
                      <a:r>
                        <a:rPr lang="en-AU" sz="900" dirty="0">
                          <a:effectLst/>
                        </a:rPr>
                        <a:t> represents the approximate division between these two groupings.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2358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Wall absorptivity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 smtClean="0">
                          <a:effectLst/>
                        </a:rPr>
                        <a:t>Moderate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Darker coloured external walls </a:t>
                      </a:r>
                      <a:r>
                        <a:rPr lang="en-AU" sz="900" u="sng" dirty="0" smtClean="0">
                          <a:effectLst/>
                        </a:rPr>
                        <a:t>lower </a:t>
                      </a:r>
                      <a:r>
                        <a:rPr lang="en-AU" sz="900" u="sng" dirty="0">
                          <a:effectLst/>
                        </a:rPr>
                        <a:t>energy use </a:t>
                      </a:r>
                      <a:r>
                        <a:rPr lang="en-AU" sz="900" dirty="0">
                          <a:effectLst/>
                        </a:rPr>
                        <a:t>and </a:t>
                      </a:r>
                      <a:r>
                        <a:rPr lang="en-AU" sz="900" u="sng" dirty="0" smtClean="0">
                          <a:effectLst/>
                        </a:rPr>
                        <a:t>improve </a:t>
                      </a:r>
                      <a:r>
                        <a:rPr lang="en-AU" sz="900" u="sng" dirty="0">
                          <a:effectLst/>
                        </a:rPr>
                        <a:t>comfort </a:t>
                      </a:r>
                      <a:r>
                        <a:rPr lang="en-AU" sz="900" dirty="0">
                          <a:effectLst/>
                        </a:rPr>
                        <a:t>for </a:t>
                      </a:r>
                      <a:r>
                        <a:rPr lang="en-AU" sz="900" u="sng" dirty="0">
                          <a:effectLst/>
                        </a:rPr>
                        <a:t>heating dominated climates </a:t>
                      </a:r>
                      <a:r>
                        <a:rPr lang="en-AU" sz="900" dirty="0">
                          <a:effectLst/>
                        </a:rPr>
                        <a:t>and </a:t>
                      </a:r>
                      <a:r>
                        <a:rPr lang="en-AU" sz="900" dirty="0" smtClean="0">
                          <a:effectLst/>
                        </a:rPr>
                        <a:t>have </a:t>
                      </a:r>
                      <a:r>
                        <a:rPr lang="en-AU" sz="900" dirty="0">
                          <a:effectLst/>
                        </a:rPr>
                        <a:t>the </a:t>
                      </a:r>
                      <a:r>
                        <a:rPr lang="en-AU" sz="900" u="sng" dirty="0">
                          <a:effectLst/>
                        </a:rPr>
                        <a:t>opposite effect </a:t>
                      </a:r>
                      <a:r>
                        <a:rPr lang="en-AU" sz="900" dirty="0">
                          <a:effectLst/>
                        </a:rPr>
                        <a:t>for </a:t>
                      </a:r>
                      <a:r>
                        <a:rPr lang="en-AU" sz="900" u="sng" dirty="0">
                          <a:effectLst/>
                        </a:rPr>
                        <a:t>cooling dominated climates</a:t>
                      </a:r>
                      <a:r>
                        <a:rPr lang="en-AU" sz="900" dirty="0">
                          <a:effectLst/>
                        </a:rPr>
                        <a:t>. The climate of </a:t>
                      </a:r>
                      <a:r>
                        <a:rPr lang="en-AU" sz="900" u="sng" dirty="0" smtClean="0">
                          <a:effectLst/>
                        </a:rPr>
                        <a:t>Hobart</a:t>
                      </a:r>
                      <a:r>
                        <a:rPr lang="en-AU" sz="900" u="sng" baseline="0" dirty="0" smtClean="0">
                          <a:effectLst/>
                        </a:rPr>
                        <a:t> </a:t>
                      </a:r>
                      <a:r>
                        <a:rPr lang="en-AU" sz="900" dirty="0" smtClean="0">
                          <a:effectLst/>
                        </a:rPr>
                        <a:t>represents </a:t>
                      </a:r>
                      <a:r>
                        <a:rPr lang="en-AU" sz="900" dirty="0">
                          <a:effectLst/>
                        </a:rPr>
                        <a:t>the approximate division between these two groupings.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279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Internal capacitance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Small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Higher capacitance </a:t>
                      </a:r>
                      <a:r>
                        <a:rPr lang="en-AU" sz="900" u="sng" dirty="0">
                          <a:effectLst/>
                        </a:rPr>
                        <a:t>lowers </a:t>
                      </a:r>
                      <a:r>
                        <a:rPr lang="en-AU" sz="900" u="sng" dirty="0" smtClean="0">
                          <a:effectLst/>
                        </a:rPr>
                        <a:t>energy </a:t>
                      </a:r>
                      <a:r>
                        <a:rPr lang="en-AU" sz="900" u="sng" dirty="0">
                          <a:effectLst/>
                        </a:rPr>
                        <a:t>use</a:t>
                      </a:r>
                      <a:r>
                        <a:rPr lang="en-AU" sz="900" dirty="0">
                          <a:effectLst/>
                        </a:rPr>
                        <a:t> and</a:t>
                      </a:r>
                      <a:r>
                        <a:rPr lang="en-AU" sz="900" u="none" dirty="0">
                          <a:effectLst/>
                        </a:rPr>
                        <a:t> </a:t>
                      </a:r>
                      <a:r>
                        <a:rPr lang="en-AU" sz="900" u="sng" dirty="0" smtClean="0">
                          <a:effectLst/>
                        </a:rPr>
                        <a:t>improves comfort</a:t>
                      </a:r>
                      <a:r>
                        <a:rPr lang="en-AU" sz="900" dirty="0" smtClean="0">
                          <a:effectLst/>
                        </a:rPr>
                        <a:t>. </a:t>
                      </a:r>
                      <a:r>
                        <a:rPr lang="en-AU" sz="900" dirty="0">
                          <a:effectLst/>
                        </a:rPr>
                        <a:t>The effect is relatively small.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  <a:tr h="231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>
                          <a:effectLst/>
                        </a:rPr>
                        <a:t>Window type</a:t>
                      </a:r>
                      <a:endParaRPr lang="en-A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 smtClean="0">
                          <a:effectLst/>
                        </a:rPr>
                        <a:t>Small*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900" dirty="0">
                          <a:effectLst/>
                        </a:rPr>
                        <a:t>Double glazed (low solar gain) windows </a:t>
                      </a:r>
                      <a:r>
                        <a:rPr lang="en-AU" sz="900" u="sng" dirty="0">
                          <a:effectLst/>
                        </a:rPr>
                        <a:t>lower energy use </a:t>
                      </a:r>
                      <a:r>
                        <a:rPr lang="en-AU" sz="900" dirty="0">
                          <a:effectLst/>
                        </a:rPr>
                        <a:t>for all </a:t>
                      </a:r>
                      <a:r>
                        <a:rPr lang="en-AU" sz="900" dirty="0" smtClean="0">
                          <a:effectLst/>
                        </a:rPr>
                        <a:t>climates with negligible</a:t>
                      </a:r>
                      <a:r>
                        <a:rPr lang="en-AU" sz="900" baseline="0" dirty="0" smtClean="0">
                          <a:effectLst/>
                        </a:rPr>
                        <a:t> change to comfort.</a:t>
                      </a:r>
                      <a:endParaRPr lang="en-A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79" marR="32379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4412" y="5817820"/>
            <a:ext cx="73516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*Although the mean (averaged) effect is small across all cases, the effect can be large, for example, for windows with certain orientations.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8027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Summary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6777" y="836712"/>
            <a:ext cx="8461375" cy="4572855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pPr lvl="1"/>
            <a:r>
              <a:rPr lang="en-AU" dirty="0" smtClean="0"/>
              <a:t>Some building parameters do lead to universally lower energy use and better comfort. However, several show </a:t>
            </a:r>
            <a:r>
              <a:rPr lang="en-AU" u="sng" dirty="0" smtClean="0"/>
              <a:t>opposing effects</a:t>
            </a:r>
            <a:r>
              <a:rPr lang="en-AU" dirty="0" smtClean="0"/>
              <a:t>.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This brings into question the use of a conditioned building alone as the gold standard for design. In reality there is a design trade-off;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AU" sz="1600" dirty="0" smtClean="0"/>
              <a:t>The most efficient building is the one in which occupants feel comfortable without any air-conditioning!</a:t>
            </a:r>
          </a:p>
          <a:p>
            <a:pPr lvl="3"/>
            <a:endParaRPr lang="en-AU" sz="1600" dirty="0" smtClean="0"/>
          </a:p>
          <a:p>
            <a:pPr lvl="1"/>
            <a:r>
              <a:rPr lang="en-AU" dirty="0" smtClean="0"/>
              <a:t>Incorporating both a </a:t>
            </a:r>
            <a:r>
              <a:rPr lang="en-AU" u="sng" dirty="0" smtClean="0"/>
              <a:t>comfort metric </a:t>
            </a:r>
            <a:r>
              <a:rPr lang="en-AU" dirty="0" smtClean="0"/>
              <a:t>and an </a:t>
            </a:r>
            <a:r>
              <a:rPr lang="en-AU" u="sng" dirty="0" smtClean="0"/>
              <a:t>energy use metric</a:t>
            </a:r>
            <a:r>
              <a:rPr lang="en-AU" dirty="0" smtClean="0"/>
              <a:t>, together with more realistic models of a/c use, would lead to improved building designs, lower energy use and better outcomes for occupants. </a:t>
            </a:r>
          </a:p>
          <a:p>
            <a:pPr marL="216000" lvl="1" indent="0">
              <a:buNone/>
            </a:pPr>
            <a:endParaRPr lang="en-AU" dirty="0" smtClean="0"/>
          </a:p>
          <a:p>
            <a:pPr lvl="1"/>
            <a:endParaRPr lang="en-AU" dirty="0"/>
          </a:p>
          <a:p>
            <a:pPr lvl="1"/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lvl="4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27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Potential next steps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6777" y="836712"/>
            <a:ext cx="8461375" cy="4572855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 smtClean="0"/>
          </a:p>
          <a:p>
            <a:pPr lvl="4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673200" lvl="1" indent="-457200">
              <a:buFont typeface="+mj-lt"/>
              <a:buAutoNum type="arabicPeriod"/>
            </a:pP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69127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600" dirty="0" smtClean="0"/>
              <a:t>Understanding the extent to which different buildings create comfortable ‘liveable’ conditions for occupants (either with or without a/c).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600" dirty="0" smtClean="0"/>
              <a:t>Simulation of actual building designs. Accounting for;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sz="1600" dirty="0" smtClean="0"/>
              <a:t>both comfort and energy use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sz="1600" dirty="0" smtClean="0"/>
              <a:t>realistic a/c usage behaviours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AU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AU" sz="1600" dirty="0" smtClean="0"/>
              <a:t>Better </a:t>
            </a:r>
            <a:r>
              <a:rPr lang="en-AU" sz="1600" dirty="0"/>
              <a:t>understanding a/c usage behaviours</a:t>
            </a:r>
          </a:p>
          <a:p>
            <a:endParaRPr lang="en-AU" sz="16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6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600" dirty="0"/>
          </a:p>
          <a:p>
            <a:pPr marL="628650" lvl="1" indent="-171450">
              <a:buFontTx/>
              <a:buChar char="-"/>
            </a:pPr>
            <a:endParaRPr lang="en-AU" sz="1200" dirty="0" smtClean="0"/>
          </a:p>
          <a:p>
            <a:pPr lvl="1"/>
            <a:endParaRPr lang="en-AU" sz="1200" dirty="0" smtClean="0"/>
          </a:p>
        </p:txBody>
      </p:sp>
    </p:spTree>
    <p:extLst>
      <p:ext uri="{BB962C8B-B14F-4D97-AF65-F5344CB8AC3E}">
        <p14:creationId xmlns:p14="http://schemas.microsoft.com/office/powerpoint/2010/main" val="7235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0d3d2ce1a1442489bb823346a0fcc1e xmlns="afaa00d6-2370-4fd4-8f7c-cb5ed308212d">
      <Terms xmlns="http://schemas.microsoft.com/office/infopath/2007/PartnerControls"/>
    </o0d3d2ce1a1442489bb823346a0fcc1e>
    <TaxCatchAll xmlns="afaa00d6-2370-4fd4-8f7c-cb5ed308212d"/>
    <nbbfd93661ed4141a58b997e25f496f3 xmlns="afaa00d6-2370-4fd4-8f7c-cb5ed308212d">
      <Terms xmlns="http://schemas.microsoft.com/office/infopath/2007/PartnerControls"/>
    </nbbfd93661ed4141a58b997e25f496f3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Document" ma:contentTypeID="0x0101003E176DB281BDFD44AC9699FED26A24D70090FDAD1DFE61D644AB5F337556014636" ma:contentTypeVersion="" ma:contentTypeDescription="" ma:contentTypeScope="" ma:versionID="f3c2985e7393a128ea3994eb2f299d6e">
  <xsd:schema xmlns:xsd="http://www.w3.org/2001/XMLSchema" xmlns:xs="http://www.w3.org/2001/XMLSchema" xmlns:p="http://schemas.microsoft.com/office/2006/metadata/properties" xmlns:ns2="afaa00d6-2370-4fd4-8f7c-cb5ed308212d" targetNamespace="http://schemas.microsoft.com/office/2006/metadata/properties" ma:root="true" ma:fieldsID="84e52a653cdb5d1205518dd667d9a189" ns2:_="">
    <xsd:import namespace="afaa00d6-2370-4fd4-8f7c-cb5ed308212d"/>
    <xsd:element name="properties">
      <xsd:complexType>
        <xsd:sequence>
          <xsd:element name="documentManagement">
            <xsd:complexType>
              <xsd:all>
                <xsd:element ref="ns2:nbbfd93661ed4141a58b997e25f496f3" minOccurs="0"/>
                <xsd:element ref="ns2:TaxCatchAll" minOccurs="0"/>
                <xsd:element ref="ns2:TaxCatchAllLabel" minOccurs="0"/>
                <xsd:element ref="ns2:o0d3d2ce1a1442489bb823346a0fcc1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aa00d6-2370-4fd4-8f7c-cb5ed308212d" elementFormDefault="qualified">
    <xsd:import namespace="http://schemas.microsoft.com/office/2006/documentManagement/types"/>
    <xsd:import namespace="http://schemas.microsoft.com/office/infopath/2007/PartnerControls"/>
    <xsd:element name="nbbfd93661ed4141a58b997e25f496f3" ma:index="8" nillable="true" ma:taxonomy="true" ma:internalName="nbbfd93661ed4141a58b997e25f496f3" ma:taxonomyFieldName="DocumentType" ma:displayName="Document Type" ma:default="" ma:fieldId="{7bbfd936-61ed-4141-a58b-997e25f496f3}" ma:sspId="7cf5bfb1-72c6-4061-96ba-7e03c9acd897" ma:termSetId="370fd541-af59-412f-bf27-0625c96f45c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3D510B92-381C-4CE8-AB5A-201936B01B0E}" ma:internalName="TaxCatchAll" ma:showField="CatchAllData" ma:web="{90107b39-2fa9-4831-b959-414c2022839c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3D510B92-381C-4CE8-AB5A-201936B01B0E}" ma:internalName="TaxCatchAllLabel" ma:readOnly="true" ma:showField="CatchAllDataLabel" ma:web="{90107b39-2fa9-4831-b959-414c2022839c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0d3d2ce1a1442489bb823346a0fcc1e" ma:index="12" nillable="true" ma:taxonomy="true" ma:internalName="o0d3d2ce1a1442489bb823346a0fcc1e" ma:taxonomyFieldName="ProjectPhase" ma:displayName="Project Phase" ma:default="" ma:fieldId="{80d3d2ce-1a14-4248-9bb8-23346a0fcc1e}" ma:sspId="7cf5bfb1-72c6-4061-96ba-7e03c9acd897" ma:termSetId="2ba43792-0e64-4935-8dec-28d4aead28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86A842-A7F2-4FA3-8DB6-23806778A9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CC90E6-E47B-4FF4-9C32-63EA9C4CC675}">
  <ds:schemaRefs>
    <ds:schemaRef ds:uri="http://purl.org/dc/dcmitype/"/>
    <ds:schemaRef ds:uri="http://schemas.openxmlformats.org/package/2006/metadata/core-properties"/>
    <ds:schemaRef ds:uri="afaa00d6-2370-4fd4-8f7c-cb5ed308212d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03F47FF-0875-49C9-B99F-FECF03B7D3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aa00d6-2370-4fd4-8f7c-cb5ed30821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</Template>
  <TotalTime>13865</TotalTime>
  <Words>952</Words>
  <Application>Microsoft Office PowerPoint</Application>
  <PresentationFormat>On-screen Show (4:3)</PresentationFormat>
  <Paragraphs>195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CSIRO Theme</vt:lpstr>
      <vt:lpstr>Overview of occupant comfort vs building energy use analysis</vt:lpstr>
      <vt:lpstr>Motivations</vt:lpstr>
      <vt:lpstr>Target outcome</vt:lpstr>
      <vt:lpstr>Analysis approach</vt:lpstr>
      <vt:lpstr>Analysis approach</vt:lpstr>
      <vt:lpstr>Results</vt:lpstr>
      <vt:lpstr>Results</vt:lpstr>
      <vt:lpstr>Summary</vt:lpstr>
      <vt:lpstr>Potential next steps</vt:lpstr>
      <vt:lpstr>References</vt:lpstr>
      <vt:lpstr>Thank you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Peristy, Mark (Energy, Newcastle)</dc:creator>
  <cp:lastModifiedBy>Berry, Adam (Energy, Newcastle)</cp:lastModifiedBy>
  <cp:revision>45</cp:revision>
  <cp:lastPrinted>2016-05-03T05:31:14Z</cp:lastPrinted>
  <dcterms:created xsi:type="dcterms:W3CDTF">2016-05-03T04:06:39Z</dcterms:created>
  <dcterms:modified xsi:type="dcterms:W3CDTF">2019-02-15T04:16:25Z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0x0101003E176DB281BDFD44AC9699FED26A24D70090FDAD1DFE61D644AB5F337556014636</vt:lpwstr>
  </property>
  <property fmtid="{D5CDD505-2E9C-101B-9397-08002B2CF9AE}" pid="3" name="ProjectPhase">
    <vt:lpwstr/>
  </property>
  <property fmtid="{D5CDD505-2E9C-101B-9397-08002B2CF9AE}" pid="4" name="DocumentType">
    <vt:lpwstr/>
  </property>
</Properties>
</file>