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48" r:id="rId4"/>
  </p:sldMasterIdLst>
  <p:notesMasterIdLst>
    <p:notesMasterId r:id="rId16"/>
  </p:notesMasterIdLst>
  <p:handoutMasterIdLst>
    <p:handoutMasterId r:id="rId17"/>
  </p:handoutMasterIdLst>
  <p:sldIdLst>
    <p:sldId id="260" r:id="rId5"/>
    <p:sldId id="295" r:id="rId6"/>
    <p:sldId id="264" r:id="rId7"/>
    <p:sldId id="311" r:id="rId8"/>
    <p:sldId id="312" r:id="rId9"/>
    <p:sldId id="313" r:id="rId10"/>
    <p:sldId id="314" r:id="rId11"/>
    <p:sldId id="316" r:id="rId12"/>
    <p:sldId id="321" r:id="rId13"/>
    <p:sldId id="320" r:id="rId14"/>
    <p:sldId id="272" r:id="rId15"/>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799">
          <p15:clr>
            <a:srgbClr val="A4A3A4"/>
          </p15:clr>
        </p15:guide>
        <p15:guide id="3" pos="2880">
          <p15:clr>
            <a:srgbClr val="A4A3A4"/>
          </p15:clr>
        </p15:guide>
        <p15:guide id="4" pos="5556">
          <p15:clr>
            <a:srgbClr val="A4A3A4"/>
          </p15:clr>
        </p15:guide>
        <p15:guide id="5" pos="226">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CCD3"/>
    <a:srgbClr val="FFB81C"/>
    <a:srgbClr val="E91995"/>
    <a:srgbClr val="78BE20"/>
    <a:srgbClr val="00313C"/>
    <a:srgbClr val="004B87"/>
    <a:srgbClr val="E4002B"/>
    <a:srgbClr val="007A53"/>
    <a:srgbClr val="6D207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1" autoAdjust="0"/>
    <p:restoredTop sz="94630" autoAdjust="0"/>
  </p:normalViewPr>
  <p:slideViewPr>
    <p:cSldViewPr showGuides="1">
      <p:cViewPr varScale="1">
        <p:scale>
          <a:sx n="124" d="100"/>
          <a:sy n="124" d="100"/>
        </p:scale>
        <p:origin x="1037" y="91"/>
      </p:cViewPr>
      <p:guideLst>
        <p:guide orient="horz" pos="2160"/>
        <p:guide orient="horz" pos="799"/>
        <p:guide pos="2880"/>
        <p:guide pos="5556"/>
        <p:guide pos="226"/>
      </p:guideLst>
    </p:cSldViewPr>
  </p:slideViewPr>
  <p:outlineViewPr>
    <p:cViewPr>
      <p:scale>
        <a:sx n="33" d="100"/>
        <a:sy n="33" d="100"/>
      </p:scale>
      <p:origin x="0" y="5814"/>
    </p:cViewPr>
  </p:outlineViewPr>
  <p:notesTextViewPr>
    <p:cViewPr>
      <p:scale>
        <a:sx n="1" d="1"/>
        <a:sy n="1" d="1"/>
      </p:scale>
      <p:origin x="0" y="0"/>
    </p:cViewPr>
  </p:notesTextViewPr>
  <p:sorterViewPr>
    <p:cViewPr>
      <p:scale>
        <a:sx n="100" d="100"/>
        <a:sy n="100" d="100"/>
      </p:scale>
      <p:origin x="0" y="0"/>
    </p:cViewPr>
  </p:sorterViewPr>
  <p:notesViewPr>
    <p:cSldViewPr showGuides="1">
      <p:cViewPr varScale="1">
        <p:scale>
          <a:sx n="113" d="100"/>
          <a:sy n="113" d="100"/>
        </p:scale>
        <p:origin x="5142"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BBFA697C-5849-4DDF-A6C8-08E6893940F4}" type="datetimeFigureOut">
              <a:rPr lang="en-AU" smtClean="0"/>
              <a:pPr/>
              <a:t>12/02/2019</a:t>
            </a:fld>
            <a:endParaRPr lang="en-AU"/>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BFD014AF-979A-46D9-9B43-4C67319580DA}" type="slidenum">
              <a:rPr lang="en-AU" smtClean="0"/>
              <a:pPr/>
              <a:t>‹#›</a:t>
            </a:fld>
            <a:endParaRPr lang="en-AU"/>
          </a:p>
        </p:txBody>
      </p:sp>
    </p:spTree>
    <p:extLst>
      <p:ext uri="{BB962C8B-B14F-4D97-AF65-F5344CB8AC3E}">
        <p14:creationId xmlns:p14="http://schemas.microsoft.com/office/powerpoint/2010/main" val="25144417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00992BC2-9435-4D31-AEB3-5D5877AD6447}" type="datetimeFigureOut">
              <a:rPr lang="en-AU" smtClean="0"/>
              <a:pPr/>
              <a:t>12/02/2019</a:t>
            </a:fld>
            <a:endParaRPr lang="en-AU"/>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9A496215-5E4C-414D-A8DB-C38AA7CF7C2A}" type="slidenum">
              <a:rPr lang="en-AU" smtClean="0"/>
              <a:pPr/>
              <a:t>‹#›</a:t>
            </a:fld>
            <a:endParaRPr lang="en-AU"/>
          </a:p>
        </p:txBody>
      </p:sp>
    </p:spTree>
    <p:extLst>
      <p:ext uri="{BB962C8B-B14F-4D97-AF65-F5344CB8AC3E}">
        <p14:creationId xmlns:p14="http://schemas.microsoft.com/office/powerpoint/2010/main" val="42031835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A496215-5E4C-414D-A8DB-C38AA7CF7C2A}" type="slidenum">
              <a:rPr lang="en-AU" smtClean="0"/>
              <a:pPr/>
              <a:t>2</a:t>
            </a:fld>
            <a:endParaRPr lang="en-AU"/>
          </a:p>
        </p:txBody>
      </p:sp>
    </p:spTree>
    <p:extLst>
      <p:ext uri="{BB962C8B-B14F-4D97-AF65-F5344CB8AC3E}">
        <p14:creationId xmlns:p14="http://schemas.microsoft.com/office/powerpoint/2010/main" val="1381213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smtClean="0"/>
              <a:t>Class 1a – “a detached house or one of a group of two or more dwellings separated by a fire resisting wall, including a row house, terrace house, town house or villa unit.”</a:t>
            </a:r>
            <a:endParaRPr lang="en-AU" dirty="0"/>
          </a:p>
        </p:txBody>
      </p:sp>
      <p:sp>
        <p:nvSpPr>
          <p:cNvPr id="4" name="Slide Number Placeholder 3"/>
          <p:cNvSpPr>
            <a:spLocks noGrp="1"/>
          </p:cNvSpPr>
          <p:nvPr>
            <p:ph type="sldNum" sz="quarter" idx="10"/>
          </p:nvPr>
        </p:nvSpPr>
        <p:spPr/>
        <p:txBody>
          <a:bodyPr/>
          <a:lstStyle/>
          <a:p>
            <a:fld id="{9A496215-5E4C-414D-A8DB-C38AA7CF7C2A}" type="slidenum">
              <a:rPr lang="en-AU" smtClean="0"/>
              <a:pPr/>
              <a:t>3</a:t>
            </a:fld>
            <a:endParaRPr lang="en-AU"/>
          </a:p>
        </p:txBody>
      </p:sp>
    </p:spTree>
    <p:extLst>
      <p:ext uri="{BB962C8B-B14F-4D97-AF65-F5344CB8AC3E}">
        <p14:creationId xmlns:p14="http://schemas.microsoft.com/office/powerpoint/2010/main" val="18794706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tx1"/>
        </a:solidFill>
        <a:effectLst/>
      </p:bgPr>
    </p:bg>
    <p:spTree>
      <p:nvGrpSpPr>
        <p:cNvPr id="1" name=""/>
        <p:cNvGrpSpPr/>
        <p:nvPr/>
      </p:nvGrpSpPr>
      <p:grpSpPr>
        <a:xfrm>
          <a:off x="0" y="0"/>
          <a:ext cx="0" cy="0"/>
          <a:chOff x="0" y="0"/>
          <a:chExt cx="0" cy="0"/>
        </a:xfrm>
      </p:grpSpPr>
      <p:pic>
        <p:nvPicPr>
          <p:cNvPr id="28" name="Picture 27" descr="Data61_bground_title_ppt.png"/>
          <p:cNvPicPr>
            <a:picLocks noChangeAspect="1"/>
          </p:cNvPicPr>
          <p:nvPr userDrawn="1"/>
        </p:nvPicPr>
        <p:blipFill>
          <a:blip r:embed="rId2" cstate="print"/>
          <a:srcRect l="36349" t="5186" r="721" b="24820"/>
          <a:stretch>
            <a:fillRect/>
          </a:stretch>
        </p:blipFill>
        <p:spPr>
          <a:xfrm>
            <a:off x="3108419" y="0"/>
            <a:ext cx="6035581" cy="5445224"/>
          </a:xfrm>
          <a:prstGeom prst="rect">
            <a:avLst/>
          </a:prstGeom>
        </p:spPr>
      </p:pic>
      <p:sp>
        <p:nvSpPr>
          <p:cNvPr id="2" name="Title 1"/>
          <p:cNvSpPr>
            <a:spLocks noGrp="1"/>
          </p:cNvSpPr>
          <p:nvPr>
            <p:ph type="ctrTitle"/>
          </p:nvPr>
        </p:nvSpPr>
        <p:spPr>
          <a:xfrm>
            <a:off x="344440" y="3429000"/>
            <a:ext cx="5955752" cy="1080000"/>
          </a:xfrm>
        </p:spPr>
        <p:txBody>
          <a:bodyPr anchor="b" anchorCtr="0">
            <a:normAutofit/>
          </a:bodyPr>
          <a:lstStyle>
            <a:lvl1pPr algn="l">
              <a:defRPr sz="4400">
                <a:solidFill>
                  <a:schemeClr val="bg1"/>
                </a:solidFill>
              </a:defRPr>
            </a:lvl1pPr>
          </a:lstStyle>
          <a:p>
            <a:r>
              <a:rPr lang="en-US" smtClean="0"/>
              <a:t>Click to edit Master title style</a:t>
            </a:r>
            <a:endParaRPr lang="en-AU" dirty="0"/>
          </a:p>
        </p:txBody>
      </p:sp>
      <p:sp>
        <p:nvSpPr>
          <p:cNvPr id="3" name="Subtitle 2"/>
          <p:cNvSpPr>
            <a:spLocks noGrp="1"/>
          </p:cNvSpPr>
          <p:nvPr>
            <p:ph type="subTitle" idx="1"/>
          </p:nvPr>
        </p:nvSpPr>
        <p:spPr>
          <a:xfrm>
            <a:off x="344440" y="4563479"/>
            <a:ext cx="5955752" cy="396044"/>
          </a:xfrm>
        </p:spPr>
        <p:txBody>
          <a:bodyPr>
            <a:normAutofit/>
          </a:bodyPr>
          <a:lstStyle>
            <a:lvl1pPr marL="0" indent="0" algn="l">
              <a:buNone/>
              <a:defRPr sz="2200" b="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dirty="0"/>
          </a:p>
        </p:txBody>
      </p:sp>
      <p:pic>
        <p:nvPicPr>
          <p:cNvPr id="29" name="Picture 28" descr="Data61_CSIROlogo_ppt.png"/>
          <p:cNvPicPr>
            <a:picLocks noChangeAspect="1"/>
          </p:cNvPicPr>
          <p:nvPr userDrawn="1"/>
        </p:nvPicPr>
        <p:blipFill>
          <a:blip r:embed="rId3" cstate="print"/>
          <a:stretch>
            <a:fillRect/>
          </a:stretch>
        </p:blipFill>
        <p:spPr>
          <a:xfrm>
            <a:off x="7974690" y="5733256"/>
            <a:ext cx="845460" cy="845460"/>
          </a:xfrm>
          <a:prstGeom prst="rect">
            <a:avLst/>
          </a:prstGeom>
        </p:spPr>
      </p:pic>
      <p:pic>
        <p:nvPicPr>
          <p:cNvPr id="30" name="Picture 29" descr="Data61_logo_title_ppt.png"/>
          <p:cNvPicPr>
            <a:picLocks noChangeAspect="1"/>
          </p:cNvPicPr>
          <p:nvPr userDrawn="1"/>
        </p:nvPicPr>
        <p:blipFill>
          <a:blip r:embed="rId4" cstate="print"/>
          <a:stretch>
            <a:fillRect/>
          </a:stretch>
        </p:blipFill>
        <p:spPr>
          <a:xfrm>
            <a:off x="358775" y="332656"/>
            <a:ext cx="2124993" cy="2253176"/>
          </a:xfrm>
          <a:prstGeom prst="rect">
            <a:avLst/>
          </a:prstGeom>
        </p:spPr>
      </p:pic>
      <p:sp>
        <p:nvSpPr>
          <p:cNvPr id="31" name="TextBox 30"/>
          <p:cNvSpPr txBox="1"/>
          <p:nvPr userDrawn="1"/>
        </p:nvSpPr>
        <p:spPr>
          <a:xfrm>
            <a:off x="358775" y="6165304"/>
            <a:ext cx="4213225" cy="215444"/>
          </a:xfrm>
          <a:prstGeom prst="rect">
            <a:avLst/>
          </a:prstGeom>
          <a:noFill/>
        </p:spPr>
        <p:txBody>
          <a:bodyPr wrap="square" lIns="0" tIns="0" rIns="0" bIns="0" rtlCol="0">
            <a:spAutoFit/>
          </a:bodyPr>
          <a:lstStyle/>
          <a:p>
            <a:r>
              <a:rPr lang="en-AU" sz="1400" b="1" dirty="0" smtClean="0">
                <a:solidFill>
                  <a:schemeClr val="accent1"/>
                </a:solidFill>
              </a:rPr>
              <a:t>www.data61.csiro.au</a:t>
            </a:r>
            <a:endParaRPr lang="en-AU" sz="1400" b="1" dirty="0">
              <a:solidFill>
                <a:schemeClr val="accent1"/>
              </a:solidFill>
            </a:endParaRPr>
          </a:p>
        </p:txBody>
      </p:sp>
    </p:spTree>
    <p:extLst>
      <p:ext uri="{BB962C8B-B14F-4D97-AF65-F5344CB8AC3E}">
        <p14:creationId xmlns:p14="http://schemas.microsoft.com/office/powerpoint/2010/main" val="352071335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6" name="Rectangle 5" descr="background"/>
          <p:cNvSpPr/>
          <p:nvPr userDrawn="1"/>
        </p:nvSpPr>
        <p:spPr>
          <a:xfrm>
            <a:off x="0" y="6309320"/>
            <a:ext cx="9144000" cy="5486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Footer Placeholder 2"/>
          <p:cNvSpPr>
            <a:spLocks noGrp="1"/>
          </p:cNvSpPr>
          <p:nvPr>
            <p:ph type="ftr" sz="quarter" idx="11"/>
          </p:nvPr>
        </p:nvSpPr>
        <p:spPr/>
        <p:txBody>
          <a:bodyPr/>
          <a:lstStyle/>
          <a:p>
            <a:r>
              <a:rPr lang="en-AU" smtClean="0"/>
              <a:t>Energy consumption – The effect of building age  |  Peter Toscas</a:t>
            </a:r>
            <a:endParaRPr lang="en-AU"/>
          </a:p>
        </p:txBody>
      </p:sp>
      <p:sp>
        <p:nvSpPr>
          <p:cNvPr id="5"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4263885061"/>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Black Background">
    <p:bg>
      <p:bgPr>
        <a:solidFill>
          <a:schemeClr val="tx1"/>
        </a:solidFill>
        <a:effectLst/>
      </p:bgPr>
    </p:bg>
    <p:spTree>
      <p:nvGrpSpPr>
        <p:cNvPr id="1" name=""/>
        <p:cNvGrpSpPr/>
        <p:nvPr/>
      </p:nvGrpSpPr>
      <p:grpSpPr>
        <a:xfrm>
          <a:off x="0" y="0"/>
          <a:ext cx="0" cy="0"/>
          <a:chOff x="0" y="0"/>
          <a:chExt cx="0" cy="0"/>
        </a:xfrm>
      </p:grpSpPr>
      <p:sp>
        <p:nvSpPr>
          <p:cNvPr id="6" name="Rectangle 5" descr="background"/>
          <p:cNvSpPr/>
          <p:nvPr userDrawn="1"/>
        </p:nvSpPr>
        <p:spPr>
          <a:xfrm>
            <a:off x="0" y="6309320"/>
            <a:ext cx="9144000" cy="5486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Footer Placeholder 2"/>
          <p:cNvSpPr>
            <a:spLocks noGrp="1"/>
          </p:cNvSpPr>
          <p:nvPr>
            <p:ph type="ftr" sz="quarter" idx="11"/>
          </p:nvPr>
        </p:nvSpPr>
        <p:spPr/>
        <p:txBody>
          <a:bodyPr/>
          <a:lstStyle/>
          <a:p>
            <a:r>
              <a:rPr lang="en-AU" smtClean="0"/>
              <a:t>Energy consumption – The effect of building age  |  Peter Toscas</a:t>
            </a:r>
            <a:endParaRPr lang="en-AU"/>
          </a:p>
        </p:txBody>
      </p:sp>
      <p:sp>
        <p:nvSpPr>
          <p:cNvPr id="5"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
        <p:nvSpPr>
          <p:cNvPr id="4" name="Rectangle 3"/>
          <p:cNvSpPr/>
          <p:nvPr userDrawn="1"/>
        </p:nvSpPr>
        <p:spPr>
          <a:xfrm>
            <a:off x="7380312" y="0"/>
            <a:ext cx="1763688" cy="126841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42638850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tatemen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Energy consumption – The effect of building age  |  Peter Toscas</a:t>
            </a:r>
            <a:endParaRPr lang="en-AU"/>
          </a:p>
        </p:txBody>
      </p:sp>
      <p:sp>
        <p:nvSpPr>
          <p:cNvPr id="5" name="Content Placeholder 2"/>
          <p:cNvSpPr>
            <a:spLocks noGrp="1"/>
          </p:cNvSpPr>
          <p:nvPr>
            <p:ph idx="1"/>
          </p:nvPr>
        </p:nvSpPr>
        <p:spPr>
          <a:xfrm>
            <a:off x="360000" y="1276350"/>
            <a:ext cx="8460000" cy="4559300"/>
          </a:xfrm>
        </p:spPr>
        <p:txBody>
          <a:bodyPr/>
          <a:lstStyle>
            <a:lvl1pPr>
              <a:lnSpc>
                <a:spcPct val="85000"/>
              </a:lnSpc>
              <a:spcAft>
                <a:spcPts val="0"/>
              </a:spcAft>
              <a:buFontTx/>
              <a:buNone/>
              <a:defRPr sz="4000" b="1">
                <a:solidFill>
                  <a:schemeClr val="accent1"/>
                </a:solidFill>
              </a:defRPr>
            </a:lvl1pPr>
            <a:lvl2pPr marL="0" indent="0">
              <a:lnSpc>
                <a:spcPct val="85000"/>
              </a:lnSpc>
              <a:spcAft>
                <a:spcPts val="0"/>
              </a:spcAft>
              <a:buNone/>
              <a:defRPr sz="4000" b="1">
                <a:solidFill>
                  <a:schemeClr val="tx1"/>
                </a:solidFill>
              </a:defRPr>
            </a:lvl2pPr>
            <a:lvl3pPr marL="0" indent="0">
              <a:spcBef>
                <a:spcPts val="2200"/>
              </a:spcBef>
              <a:buNone/>
              <a:defRPr b="1">
                <a:solidFill>
                  <a:srgbClr val="00313C"/>
                </a:solidFill>
              </a:defRPr>
            </a:lvl3pPr>
          </a:lstStyle>
          <a:p>
            <a:pPr lvl="0"/>
            <a:r>
              <a:rPr lang="en-US" smtClean="0"/>
              <a:t>Click to edit Master text styles</a:t>
            </a:r>
          </a:p>
          <a:p>
            <a:pPr lvl="1"/>
            <a:r>
              <a:rPr lang="en-US" smtClean="0"/>
              <a:t>Second level</a:t>
            </a:r>
          </a:p>
          <a:p>
            <a:pPr lvl="2"/>
            <a:r>
              <a:rPr lang="en-US" smtClean="0"/>
              <a:t>Third level</a:t>
            </a:r>
          </a:p>
        </p:txBody>
      </p:sp>
      <p:sp>
        <p:nvSpPr>
          <p:cNvPr id="7"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3693824680"/>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accent1"/>
        </a:solidFill>
        <a:effectLst/>
      </p:bgPr>
    </p:bg>
    <p:spTree>
      <p:nvGrpSpPr>
        <p:cNvPr id="1" name=""/>
        <p:cNvGrpSpPr/>
        <p:nvPr/>
      </p:nvGrpSpPr>
      <p:grpSpPr>
        <a:xfrm>
          <a:off x="0" y="0"/>
          <a:ext cx="0" cy="0"/>
          <a:chOff x="0" y="0"/>
          <a:chExt cx="0" cy="0"/>
        </a:xfrm>
      </p:grpSpPr>
      <p:sp>
        <p:nvSpPr>
          <p:cNvPr id="39" name="Text Placeholder 8"/>
          <p:cNvSpPr>
            <a:spLocks noGrp="1"/>
          </p:cNvSpPr>
          <p:nvPr>
            <p:ph type="body" sz="quarter" idx="10"/>
          </p:nvPr>
        </p:nvSpPr>
        <p:spPr>
          <a:xfrm>
            <a:off x="360000" y="3429000"/>
            <a:ext cx="7477125" cy="2952328"/>
          </a:xfrm>
        </p:spPr>
        <p:txBody>
          <a:bodyPr/>
          <a:lstStyle>
            <a:lvl1pPr>
              <a:spcAft>
                <a:spcPts val="0"/>
              </a:spcAft>
              <a:buFontTx/>
              <a:buNone/>
              <a:defRPr sz="4400" b="1">
                <a:solidFill>
                  <a:schemeClr val="tx1"/>
                </a:solidFill>
              </a:defRPr>
            </a:lvl1pPr>
            <a:lvl2pPr marL="0" indent="0">
              <a:lnSpc>
                <a:spcPct val="75000"/>
              </a:lnSpc>
              <a:spcAft>
                <a:spcPts val="850"/>
              </a:spcAft>
              <a:buNone/>
              <a:defRPr sz="4400" b="1">
                <a:solidFill>
                  <a:schemeClr val="bg1"/>
                </a:solidFill>
              </a:defRPr>
            </a:lvl2pPr>
            <a:lvl3pPr marL="0" indent="0">
              <a:buNone/>
              <a:defRPr sz="2200" b="1">
                <a:solidFill>
                  <a:srgbClr val="FFFFFF"/>
                </a:solidFill>
              </a:defRPr>
            </a:lvl3pPr>
          </a:lstStyle>
          <a:p>
            <a:pPr lvl="0"/>
            <a:r>
              <a:rPr lang="en-US" smtClean="0"/>
              <a:t>Click to edit Master text styles</a:t>
            </a:r>
          </a:p>
          <a:p>
            <a:pPr lvl="1"/>
            <a:r>
              <a:rPr lang="en-US" smtClean="0"/>
              <a:t>Second level</a:t>
            </a:r>
          </a:p>
          <a:p>
            <a:pPr lvl="2"/>
            <a:r>
              <a:rPr lang="en-US" smtClean="0"/>
              <a:t>Third level</a:t>
            </a:r>
          </a:p>
        </p:txBody>
      </p:sp>
      <p:pic>
        <p:nvPicPr>
          <p:cNvPr id="8" name="Picture 7" descr="Data61_bground_section_ppt.png"/>
          <p:cNvPicPr>
            <a:picLocks noChangeAspect="1"/>
          </p:cNvPicPr>
          <p:nvPr userDrawn="1"/>
        </p:nvPicPr>
        <p:blipFill>
          <a:blip r:embed="rId2" cstate="print"/>
          <a:srcRect l="2558" t="2065" r="1175"/>
          <a:stretch>
            <a:fillRect/>
          </a:stretch>
        </p:blipFill>
        <p:spPr>
          <a:xfrm>
            <a:off x="0" y="0"/>
            <a:ext cx="9144000" cy="3358183"/>
          </a:xfrm>
          <a:prstGeom prst="rect">
            <a:avLst/>
          </a:prstGeom>
        </p:spPr>
      </p:pic>
    </p:spTree>
    <p:extLst>
      <p:ext uri="{BB962C8B-B14F-4D97-AF65-F5344CB8AC3E}">
        <p14:creationId xmlns:p14="http://schemas.microsoft.com/office/powerpoint/2010/main" val="186412399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hank You">
    <p:bg>
      <p:bgPr>
        <a:solidFill>
          <a:schemeClr val="tx1"/>
        </a:solidFill>
        <a:effectLst/>
      </p:bgPr>
    </p:bg>
    <p:spTree>
      <p:nvGrpSpPr>
        <p:cNvPr id="1" name=""/>
        <p:cNvGrpSpPr/>
        <p:nvPr/>
      </p:nvGrpSpPr>
      <p:grpSpPr>
        <a:xfrm>
          <a:off x="0" y="0"/>
          <a:ext cx="0" cy="0"/>
          <a:chOff x="0" y="0"/>
          <a:chExt cx="0" cy="0"/>
        </a:xfrm>
      </p:grpSpPr>
      <p:pic>
        <p:nvPicPr>
          <p:cNvPr id="24" name="Picture 23" descr="Data61_bground_title_ppt.png"/>
          <p:cNvPicPr>
            <a:picLocks noChangeAspect="1"/>
          </p:cNvPicPr>
          <p:nvPr userDrawn="1"/>
        </p:nvPicPr>
        <p:blipFill>
          <a:blip r:embed="rId2" cstate="print"/>
          <a:srcRect l="36349" t="5186" r="721" b="24820"/>
          <a:stretch>
            <a:fillRect/>
          </a:stretch>
        </p:blipFill>
        <p:spPr>
          <a:xfrm>
            <a:off x="3108419" y="0"/>
            <a:ext cx="6035581" cy="5445224"/>
          </a:xfrm>
          <a:prstGeom prst="rect">
            <a:avLst/>
          </a:prstGeom>
        </p:spPr>
      </p:pic>
      <p:pic>
        <p:nvPicPr>
          <p:cNvPr id="25" name="Picture 24" descr="Data61_CSIROlogo_ppt.png"/>
          <p:cNvPicPr>
            <a:picLocks noChangeAspect="1"/>
          </p:cNvPicPr>
          <p:nvPr userDrawn="1"/>
        </p:nvPicPr>
        <p:blipFill>
          <a:blip r:embed="rId3" cstate="print"/>
          <a:stretch>
            <a:fillRect/>
          </a:stretch>
        </p:blipFill>
        <p:spPr>
          <a:xfrm>
            <a:off x="7974690" y="5733256"/>
            <a:ext cx="845460" cy="845460"/>
          </a:xfrm>
          <a:prstGeom prst="rect">
            <a:avLst/>
          </a:prstGeom>
        </p:spPr>
      </p:pic>
      <p:pic>
        <p:nvPicPr>
          <p:cNvPr id="26" name="Picture 25" descr="Data61_logo_title_ppt.png"/>
          <p:cNvPicPr>
            <a:picLocks noChangeAspect="1"/>
          </p:cNvPicPr>
          <p:nvPr userDrawn="1"/>
        </p:nvPicPr>
        <p:blipFill>
          <a:blip r:embed="rId4" cstate="print"/>
          <a:stretch>
            <a:fillRect/>
          </a:stretch>
        </p:blipFill>
        <p:spPr>
          <a:xfrm>
            <a:off x="358775" y="332656"/>
            <a:ext cx="2124993" cy="2253176"/>
          </a:xfrm>
          <a:prstGeom prst="rect">
            <a:avLst/>
          </a:prstGeom>
        </p:spPr>
      </p:pic>
      <p:sp>
        <p:nvSpPr>
          <p:cNvPr id="3" name="Subtitle 2"/>
          <p:cNvSpPr>
            <a:spLocks noGrp="1"/>
          </p:cNvSpPr>
          <p:nvPr>
            <p:ph type="subTitle" idx="1" hasCustomPrompt="1"/>
          </p:nvPr>
        </p:nvSpPr>
        <p:spPr>
          <a:xfrm>
            <a:off x="358774" y="4238042"/>
            <a:ext cx="6121438" cy="1539200"/>
          </a:xfrm>
        </p:spPr>
        <p:txBody>
          <a:bodyPr numCol="2" spcCol="360000">
            <a:normAutofit/>
          </a:bodyPr>
          <a:lstStyle>
            <a:lvl1pPr marL="0" indent="0" algn="l">
              <a:lnSpc>
                <a:spcPct val="90000"/>
              </a:lnSpc>
              <a:spcBef>
                <a:spcPts val="3000"/>
              </a:spcBef>
              <a:buNone/>
              <a:defRPr sz="1600" b="1">
                <a:solidFill>
                  <a:schemeClr val="bg1"/>
                </a:solidFill>
              </a:defRPr>
            </a:lvl1pPr>
            <a:lvl2pPr marL="0" indent="0" algn="l">
              <a:lnSpc>
                <a:spcPct val="90000"/>
              </a:lnSpc>
              <a:spcBef>
                <a:spcPts val="0"/>
              </a:spcBef>
              <a:spcAft>
                <a:spcPts val="563"/>
              </a:spcAft>
              <a:buNone/>
              <a:defRPr sz="1600">
                <a:solidFill>
                  <a:schemeClr val="bg1"/>
                </a:solidFill>
              </a:defRPr>
            </a:lvl2pPr>
            <a:lvl3pPr marL="266400" indent="-266400" algn="l">
              <a:lnSpc>
                <a:spcPct val="90000"/>
              </a:lnSpc>
              <a:spcBef>
                <a:spcPts val="0"/>
              </a:spcBef>
              <a:buNone/>
              <a:tabLst>
                <a:tab pos="356400" algn="l"/>
              </a:tabLst>
              <a:defRPr sz="1600">
                <a:solidFill>
                  <a:schemeClr val="bg1"/>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23" name="Title 22"/>
          <p:cNvSpPr>
            <a:spLocks noGrp="1"/>
          </p:cNvSpPr>
          <p:nvPr>
            <p:ph type="title"/>
          </p:nvPr>
        </p:nvSpPr>
        <p:spPr>
          <a:xfrm>
            <a:off x="358776" y="3265934"/>
            <a:ext cx="5365352" cy="852487"/>
          </a:xfrm>
        </p:spPr>
        <p:txBody>
          <a:bodyPr>
            <a:noAutofit/>
          </a:bodyPr>
          <a:lstStyle>
            <a:lvl1pPr>
              <a:defRPr sz="5500">
                <a:solidFill>
                  <a:schemeClr val="bg1"/>
                </a:solidFill>
              </a:defRPr>
            </a:lvl1pPr>
          </a:lstStyle>
          <a:p>
            <a:r>
              <a:rPr lang="en-US" smtClean="0"/>
              <a:t>Click to edit Master title style</a:t>
            </a:r>
            <a:endParaRPr lang="en-AU" dirty="0"/>
          </a:p>
        </p:txBody>
      </p:sp>
      <p:sp>
        <p:nvSpPr>
          <p:cNvPr id="28" name="TextBox 27"/>
          <p:cNvSpPr txBox="1"/>
          <p:nvPr userDrawn="1"/>
        </p:nvSpPr>
        <p:spPr>
          <a:xfrm>
            <a:off x="358775" y="6165304"/>
            <a:ext cx="4213225" cy="215444"/>
          </a:xfrm>
          <a:prstGeom prst="rect">
            <a:avLst/>
          </a:prstGeom>
          <a:noFill/>
        </p:spPr>
        <p:txBody>
          <a:bodyPr wrap="square" lIns="0" tIns="0" rIns="0" bIns="0" rtlCol="0">
            <a:spAutoFit/>
          </a:bodyPr>
          <a:lstStyle/>
          <a:p>
            <a:r>
              <a:rPr lang="en-AU" sz="1400" b="1" dirty="0" smtClean="0">
                <a:solidFill>
                  <a:schemeClr val="accent1"/>
                </a:solidFill>
              </a:rPr>
              <a:t>www.data61.csiro.au</a:t>
            </a:r>
            <a:endParaRPr lang="en-AU" sz="1400" b="1" dirty="0">
              <a:solidFill>
                <a:schemeClr val="accent1"/>
              </a:solidFill>
            </a:endParaRPr>
          </a:p>
        </p:txBody>
      </p:sp>
    </p:spTree>
    <p:extLst>
      <p:ext uri="{BB962C8B-B14F-4D97-AF65-F5344CB8AC3E}">
        <p14:creationId xmlns:p14="http://schemas.microsoft.com/office/powerpoint/2010/main" val="46302102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hank You + Collaborator Logos">
    <p:bg>
      <p:bgPr>
        <a:solidFill>
          <a:schemeClr val="tx1"/>
        </a:solidFill>
        <a:effectLst/>
      </p:bgPr>
    </p:bg>
    <p:spTree>
      <p:nvGrpSpPr>
        <p:cNvPr id="1" name=""/>
        <p:cNvGrpSpPr/>
        <p:nvPr/>
      </p:nvGrpSpPr>
      <p:grpSpPr>
        <a:xfrm>
          <a:off x="0" y="0"/>
          <a:ext cx="0" cy="0"/>
          <a:chOff x="0" y="0"/>
          <a:chExt cx="0" cy="0"/>
        </a:xfrm>
      </p:grpSpPr>
      <p:sp>
        <p:nvSpPr>
          <p:cNvPr id="8" name="Rectangle 7"/>
          <p:cNvSpPr/>
          <p:nvPr userDrawn="1"/>
        </p:nvSpPr>
        <p:spPr>
          <a:xfrm>
            <a:off x="0" y="5517232"/>
            <a:ext cx="9144000" cy="13407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9" name="Picture 8" descr="Data61_CSIROlogo_ppt.png"/>
          <p:cNvPicPr>
            <a:picLocks noChangeAspect="1"/>
          </p:cNvPicPr>
          <p:nvPr userDrawn="1"/>
        </p:nvPicPr>
        <p:blipFill>
          <a:blip r:embed="rId2" cstate="print"/>
          <a:stretch>
            <a:fillRect/>
          </a:stretch>
        </p:blipFill>
        <p:spPr>
          <a:xfrm>
            <a:off x="7974690" y="5733256"/>
            <a:ext cx="845460" cy="845460"/>
          </a:xfrm>
          <a:prstGeom prst="rect">
            <a:avLst/>
          </a:prstGeom>
        </p:spPr>
      </p:pic>
      <p:sp>
        <p:nvSpPr>
          <p:cNvPr id="10" name="TextBox 9"/>
          <p:cNvSpPr txBox="1"/>
          <p:nvPr userDrawn="1"/>
        </p:nvSpPr>
        <p:spPr>
          <a:xfrm>
            <a:off x="358775" y="6499944"/>
            <a:ext cx="4213225" cy="215444"/>
          </a:xfrm>
          <a:prstGeom prst="rect">
            <a:avLst/>
          </a:prstGeom>
          <a:noFill/>
        </p:spPr>
        <p:txBody>
          <a:bodyPr wrap="square" lIns="0" tIns="0" rIns="0" bIns="0" rtlCol="0">
            <a:spAutoFit/>
          </a:bodyPr>
          <a:lstStyle/>
          <a:p>
            <a:r>
              <a:rPr lang="en-AU" sz="1400" b="1" dirty="0" smtClean="0">
                <a:solidFill>
                  <a:schemeClr val="accent1"/>
                </a:solidFill>
              </a:rPr>
              <a:t>www.data61.csiro.au</a:t>
            </a:r>
            <a:endParaRPr lang="en-AU" sz="1400" b="1" dirty="0">
              <a:solidFill>
                <a:schemeClr val="accent1"/>
              </a:solidFill>
            </a:endParaRPr>
          </a:p>
        </p:txBody>
      </p:sp>
      <p:pic>
        <p:nvPicPr>
          <p:cNvPr id="24" name="Picture 23" descr="Data61_bground_title_ppt.png"/>
          <p:cNvPicPr>
            <a:picLocks noChangeAspect="1"/>
          </p:cNvPicPr>
          <p:nvPr userDrawn="1"/>
        </p:nvPicPr>
        <p:blipFill>
          <a:blip r:embed="rId3" cstate="print"/>
          <a:srcRect l="36349" t="5186" r="721" b="24820"/>
          <a:stretch>
            <a:fillRect/>
          </a:stretch>
        </p:blipFill>
        <p:spPr>
          <a:xfrm>
            <a:off x="3108419" y="0"/>
            <a:ext cx="6035581" cy="5445224"/>
          </a:xfrm>
          <a:prstGeom prst="rect">
            <a:avLst/>
          </a:prstGeom>
        </p:spPr>
      </p:pic>
      <p:pic>
        <p:nvPicPr>
          <p:cNvPr id="26" name="Picture 25" descr="Data61_logo_title_ppt.png"/>
          <p:cNvPicPr>
            <a:picLocks noChangeAspect="1"/>
          </p:cNvPicPr>
          <p:nvPr userDrawn="1"/>
        </p:nvPicPr>
        <p:blipFill>
          <a:blip r:embed="rId4" cstate="print"/>
          <a:stretch>
            <a:fillRect/>
          </a:stretch>
        </p:blipFill>
        <p:spPr>
          <a:xfrm>
            <a:off x="358775" y="332656"/>
            <a:ext cx="2124993" cy="2253176"/>
          </a:xfrm>
          <a:prstGeom prst="rect">
            <a:avLst/>
          </a:prstGeom>
        </p:spPr>
      </p:pic>
      <p:sp>
        <p:nvSpPr>
          <p:cNvPr id="3" name="Subtitle 2"/>
          <p:cNvSpPr>
            <a:spLocks noGrp="1"/>
          </p:cNvSpPr>
          <p:nvPr>
            <p:ph type="subTitle" idx="1" hasCustomPrompt="1"/>
          </p:nvPr>
        </p:nvSpPr>
        <p:spPr>
          <a:xfrm>
            <a:off x="358774" y="3969060"/>
            <a:ext cx="6121438" cy="1539200"/>
          </a:xfrm>
        </p:spPr>
        <p:txBody>
          <a:bodyPr numCol="2" spcCol="360000">
            <a:normAutofit/>
          </a:bodyPr>
          <a:lstStyle>
            <a:lvl1pPr marL="0" indent="0" algn="l">
              <a:lnSpc>
                <a:spcPct val="90000"/>
              </a:lnSpc>
              <a:spcBef>
                <a:spcPts val="3000"/>
              </a:spcBef>
              <a:buNone/>
              <a:defRPr sz="1600" b="1">
                <a:solidFill>
                  <a:schemeClr val="bg1"/>
                </a:solidFill>
              </a:defRPr>
            </a:lvl1pPr>
            <a:lvl2pPr marL="0" indent="0" algn="l">
              <a:lnSpc>
                <a:spcPct val="90000"/>
              </a:lnSpc>
              <a:spcBef>
                <a:spcPts val="0"/>
              </a:spcBef>
              <a:spcAft>
                <a:spcPts val="563"/>
              </a:spcAft>
              <a:buNone/>
              <a:defRPr sz="1600">
                <a:solidFill>
                  <a:schemeClr val="bg1"/>
                </a:solidFill>
              </a:defRPr>
            </a:lvl2pPr>
            <a:lvl3pPr marL="266400" indent="-266400" algn="l">
              <a:lnSpc>
                <a:spcPct val="90000"/>
              </a:lnSpc>
              <a:spcBef>
                <a:spcPts val="0"/>
              </a:spcBef>
              <a:buNone/>
              <a:tabLst>
                <a:tab pos="356400" algn="l"/>
              </a:tabLst>
              <a:defRPr sz="1600">
                <a:solidFill>
                  <a:schemeClr val="bg1"/>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lvl="0"/>
            <a:r>
              <a:rPr lang="en-US" dirty="0" smtClean="0"/>
              <a:t>Click to edit Master text styles</a:t>
            </a:r>
          </a:p>
          <a:p>
            <a:pPr lvl="1"/>
            <a:r>
              <a:rPr lang="en-US" dirty="0" smtClean="0"/>
              <a:t>Second level</a:t>
            </a:r>
          </a:p>
          <a:p>
            <a:pPr lvl="2"/>
            <a:r>
              <a:rPr lang="en-US" dirty="0" smtClean="0"/>
              <a:t>Third level</a:t>
            </a:r>
          </a:p>
        </p:txBody>
      </p:sp>
      <p:sp>
        <p:nvSpPr>
          <p:cNvPr id="23" name="Title 22"/>
          <p:cNvSpPr>
            <a:spLocks noGrp="1"/>
          </p:cNvSpPr>
          <p:nvPr>
            <p:ph type="title"/>
          </p:nvPr>
        </p:nvSpPr>
        <p:spPr>
          <a:xfrm>
            <a:off x="358776" y="2996952"/>
            <a:ext cx="5365352" cy="852487"/>
          </a:xfrm>
        </p:spPr>
        <p:txBody>
          <a:bodyPr>
            <a:noAutofit/>
          </a:bodyPr>
          <a:lstStyle>
            <a:lvl1pPr>
              <a:defRPr sz="5500">
                <a:solidFill>
                  <a:schemeClr val="bg1"/>
                </a:solidFill>
              </a:defRPr>
            </a:lvl1pPr>
          </a:lstStyle>
          <a:p>
            <a:r>
              <a:rPr lang="en-US" smtClean="0"/>
              <a:t>Click to edit Master title style</a:t>
            </a:r>
            <a:endParaRPr lang="en-AU" dirty="0"/>
          </a:p>
        </p:txBody>
      </p:sp>
    </p:spTree>
    <p:extLst>
      <p:ext uri="{BB962C8B-B14F-4D97-AF65-F5344CB8AC3E}">
        <p14:creationId xmlns:p14="http://schemas.microsoft.com/office/powerpoint/2010/main" val="46302102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 Collaborator Logos">
    <p:bg>
      <p:bgPr>
        <a:solidFill>
          <a:schemeClr val="tx1"/>
        </a:solidFill>
        <a:effectLst/>
      </p:bgPr>
    </p:bg>
    <p:spTree>
      <p:nvGrpSpPr>
        <p:cNvPr id="1" name=""/>
        <p:cNvGrpSpPr/>
        <p:nvPr/>
      </p:nvGrpSpPr>
      <p:grpSpPr>
        <a:xfrm>
          <a:off x="0" y="0"/>
          <a:ext cx="0" cy="0"/>
          <a:chOff x="0" y="0"/>
          <a:chExt cx="0" cy="0"/>
        </a:xfrm>
      </p:grpSpPr>
      <p:sp>
        <p:nvSpPr>
          <p:cNvPr id="8" name="Rectangle 7"/>
          <p:cNvSpPr/>
          <p:nvPr userDrawn="1"/>
        </p:nvSpPr>
        <p:spPr>
          <a:xfrm>
            <a:off x="0" y="5517232"/>
            <a:ext cx="9144000" cy="13407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28" name="Picture 27" descr="Data61_bground_title_ppt.png"/>
          <p:cNvPicPr>
            <a:picLocks noChangeAspect="1"/>
          </p:cNvPicPr>
          <p:nvPr userDrawn="1"/>
        </p:nvPicPr>
        <p:blipFill>
          <a:blip r:embed="rId2" cstate="print"/>
          <a:srcRect l="36349" t="5186" r="721" b="24820"/>
          <a:stretch>
            <a:fillRect/>
          </a:stretch>
        </p:blipFill>
        <p:spPr>
          <a:xfrm>
            <a:off x="3108419" y="0"/>
            <a:ext cx="6035581" cy="5445224"/>
          </a:xfrm>
          <a:prstGeom prst="rect">
            <a:avLst/>
          </a:prstGeom>
        </p:spPr>
      </p:pic>
      <p:sp>
        <p:nvSpPr>
          <p:cNvPr id="2" name="Title 1"/>
          <p:cNvSpPr>
            <a:spLocks noGrp="1"/>
          </p:cNvSpPr>
          <p:nvPr>
            <p:ph type="ctrTitle"/>
          </p:nvPr>
        </p:nvSpPr>
        <p:spPr>
          <a:xfrm>
            <a:off x="344440" y="3140968"/>
            <a:ext cx="5955752" cy="1080000"/>
          </a:xfrm>
        </p:spPr>
        <p:txBody>
          <a:bodyPr anchor="b" anchorCtr="0">
            <a:normAutofit/>
          </a:bodyPr>
          <a:lstStyle>
            <a:lvl1pPr algn="l">
              <a:defRPr sz="4400">
                <a:solidFill>
                  <a:schemeClr val="bg1"/>
                </a:solidFill>
              </a:defRPr>
            </a:lvl1pPr>
          </a:lstStyle>
          <a:p>
            <a:r>
              <a:rPr lang="en-US" smtClean="0"/>
              <a:t>Click to edit Master title style</a:t>
            </a:r>
            <a:endParaRPr lang="en-AU" dirty="0"/>
          </a:p>
        </p:txBody>
      </p:sp>
      <p:sp>
        <p:nvSpPr>
          <p:cNvPr id="3" name="Subtitle 2"/>
          <p:cNvSpPr>
            <a:spLocks noGrp="1"/>
          </p:cNvSpPr>
          <p:nvPr>
            <p:ph type="subTitle" idx="1"/>
          </p:nvPr>
        </p:nvSpPr>
        <p:spPr>
          <a:xfrm>
            <a:off x="344440" y="4275447"/>
            <a:ext cx="5955752" cy="396044"/>
          </a:xfrm>
        </p:spPr>
        <p:txBody>
          <a:bodyPr>
            <a:normAutofit/>
          </a:bodyPr>
          <a:lstStyle>
            <a:lvl1pPr marL="0" indent="0" algn="l">
              <a:buNone/>
              <a:defRPr sz="2200" b="1">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dirty="0"/>
          </a:p>
        </p:txBody>
      </p:sp>
      <p:pic>
        <p:nvPicPr>
          <p:cNvPr id="29" name="Picture 28" descr="Data61_CSIROlogo_ppt.png"/>
          <p:cNvPicPr>
            <a:picLocks noChangeAspect="1"/>
          </p:cNvPicPr>
          <p:nvPr userDrawn="1"/>
        </p:nvPicPr>
        <p:blipFill>
          <a:blip r:embed="rId3" cstate="print"/>
          <a:stretch>
            <a:fillRect/>
          </a:stretch>
        </p:blipFill>
        <p:spPr>
          <a:xfrm>
            <a:off x="7974690" y="5733256"/>
            <a:ext cx="845460" cy="845460"/>
          </a:xfrm>
          <a:prstGeom prst="rect">
            <a:avLst/>
          </a:prstGeom>
        </p:spPr>
      </p:pic>
      <p:pic>
        <p:nvPicPr>
          <p:cNvPr id="30" name="Picture 29" descr="Data61_logo_title_ppt.png"/>
          <p:cNvPicPr>
            <a:picLocks noChangeAspect="1"/>
          </p:cNvPicPr>
          <p:nvPr userDrawn="1"/>
        </p:nvPicPr>
        <p:blipFill>
          <a:blip r:embed="rId4" cstate="print"/>
          <a:stretch>
            <a:fillRect/>
          </a:stretch>
        </p:blipFill>
        <p:spPr>
          <a:xfrm>
            <a:off x="358775" y="332656"/>
            <a:ext cx="2124993" cy="2253176"/>
          </a:xfrm>
          <a:prstGeom prst="rect">
            <a:avLst/>
          </a:prstGeom>
        </p:spPr>
      </p:pic>
      <p:sp>
        <p:nvSpPr>
          <p:cNvPr id="31" name="TextBox 30"/>
          <p:cNvSpPr txBox="1"/>
          <p:nvPr userDrawn="1"/>
        </p:nvSpPr>
        <p:spPr>
          <a:xfrm>
            <a:off x="358775" y="6499944"/>
            <a:ext cx="4213225" cy="215444"/>
          </a:xfrm>
          <a:prstGeom prst="rect">
            <a:avLst/>
          </a:prstGeom>
          <a:noFill/>
        </p:spPr>
        <p:txBody>
          <a:bodyPr wrap="square" lIns="0" tIns="0" rIns="0" bIns="0" rtlCol="0">
            <a:spAutoFit/>
          </a:bodyPr>
          <a:lstStyle/>
          <a:p>
            <a:r>
              <a:rPr lang="en-AU" sz="1400" b="1" dirty="0" smtClean="0">
                <a:solidFill>
                  <a:schemeClr val="accent1"/>
                </a:solidFill>
              </a:rPr>
              <a:t>www.data61.csiro.au</a:t>
            </a:r>
            <a:endParaRPr lang="en-AU" sz="1400" b="1" dirty="0">
              <a:solidFill>
                <a:schemeClr val="accent1"/>
              </a:solidFill>
            </a:endParaRPr>
          </a:p>
        </p:txBody>
      </p:sp>
    </p:spTree>
    <p:extLst>
      <p:ext uri="{BB962C8B-B14F-4D97-AF65-F5344CB8AC3E}">
        <p14:creationId xmlns:p14="http://schemas.microsoft.com/office/powerpoint/2010/main" val="352071335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lvl1pPr>
              <a:defRPr sz="24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11"/>
          </p:nvPr>
        </p:nvSpPr>
        <p:spPr/>
        <p:txBody>
          <a:bodyPr/>
          <a:lstStyle/>
          <a:p>
            <a:r>
              <a:rPr lang="en-AU" smtClean="0"/>
              <a:t>Energy consumption – The effect of building age  |  Peter Toscas</a:t>
            </a:r>
            <a:endParaRPr lang="en-AU" dirty="0"/>
          </a:p>
        </p:txBody>
      </p:sp>
      <p:sp>
        <p:nvSpPr>
          <p:cNvPr id="10"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280961332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Black Backgroun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smtClean="0"/>
              <a:t>Click to edit Master title style</a:t>
            </a:r>
            <a:endParaRPr lang="en-AU" dirty="0"/>
          </a:p>
        </p:txBody>
      </p:sp>
      <p:sp>
        <p:nvSpPr>
          <p:cNvPr id="3" name="Content Placeholder 2"/>
          <p:cNvSpPr>
            <a:spLocks noGrp="1"/>
          </p:cNvSpPr>
          <p:nvPr>
            <p:ph idx="1"/>
          </p:nvPr>
        </p:nvSpPr>
        <p:spPr/>
        <p:txBody>
          <a:bodyPr/>
          <a:lstStyle>
            <a:lvl1pPr>
              <a:defRPr sz="24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accent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11"/>
          </p:nvPr>
        </p:nvSpPr>
        <p:spPr/>
        <p:txBody>
          <a:bodyPr/>
          <a:lstStyle/>
          <a:p>
            <a:r>
              <a:rPr lang="en-AU" smtClean="0"/>
              <a:t>Energy consumption – The effect of building age  |  Peter Toscas</a:t>
            </a:r>
            <a:endParaRPr lang="en-AU"/>
          </a:p>
        </p:txBody>
      </p:sp>
      <p:sp>
        <p:nvSpPr>
          <p:cNvPr id="10"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pic>
        <p:nvPicPr>
          <p:cNvPr id="6" name="Picture 5" descr="DATA61 logo"/>
          <p:cNvPicPr>
            <a:picLocks noChangeAspect="1"/>
          </p:cNvPicPr>
          <p:nvPr userDrawn="1"/>
        </p:nvPicPr>
        <p:blipFill>
          <a:blip r:embed="rId2" cstate="print"/>
          <a:stretch>
            <a:fillRect/>
          </a:stretch>
        </p:blipFill>
        <p:spPr>
          <a:xfrm>
            <a:off x="7533480" y="283509"/>
            <a:ext cx="1286486" cy="785079"/>
          </a:xfrm>
          <a:prstGeom prst="rect">
            <a:avLst/>
          </a:prstGeom>
        </p:spPr>
      </p:pic>
    </p:spTree>
    <p:extLst>
      <p:ext uri="{BB962C8B-B14F-4D97-AF65-F5344CB8AC3E}">
        <p14:creationId xmlns:p14="http://schemas.microsoft.com/office/powerpoint/2010/main" val="280961332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2 Column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lvl1pPr>
          </a:lstStyle>
          <a:p>
            <a:r>
              <a:rPr lang="en-US" smtClean="0"/>
              <a:t>Click to edit Master title style</a:t>
            </a:r>
            <a:endParaRPr lang="en-AU" dirty="0"/>
          </a:p>
        </p:txBody>
      </p:sp>
      <p:sp>
        <p:nvSpPr>
          <p:cNvPr id="3" name="Content Placeholder 2"/>
          <p:cNvSpPr>
            <a:spLocks noGrp="1"/>
          </p:cNvSpPr>
          <p:nvPr>
            <p:ph idx="1"/>
          </p:nvPr>
        </p:nvSpPr>
        <p:spPr/>
        <p:txBody>
          <a:bodyPr numCol="2" spcCol="360000"/>
          <a:lstStyle>
            <a:lvl1pPr>
              <a:defRPr sz="24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11"/>
          </p:nvPr>
        </p:nvSpPr>
        <p:spPr/>
        <p:txBody>
          <a:bodyPr/>
          <a:lstStyle/>
          <a:p>
            <a:r>
              <a:rPr lang="en-AU" smtClean="0"/>
              <a:t>Energy consumption – The effect of building age  |  Peter Toscas</a:t>
            </a:r>
            <a:endParaRPr lang="en-AU"/>
          </a:p>
        </p:txBody>
      </p:sp>
      <p:sp>
        <p:nvSpPr>
          <p:cNvPr id="7"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154646637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11"/>
          </p:nvPr>
        </p:nvSpPr>
        <p:spPr/>
        <p:txBody>
          <a:bodyPr/>
          <a:lstStyle/>
          <a:p>
            <a:r>
              <a:rPr lang="en-AU" smtClean="0"/>
              <a:t>Energy consumption – The effect of building age  |  Peter Toscas</a:t>
            </a:r>
            <a:endParaRPr lang="en-AU"/>
          </a:p>
        </p:txBody>
      </p:sp>
      <p:sp>
        <p:nvSpPr>
          <p:cNvPr id="6" name="Text Placeholder 7"/>
          <p:cNvSpPr>
            <a:spLocks noGrp="1"/>
          </p:cNvSpPr>
          <p:nvPr>
            <p:ph type="body" sz="quarter" idx="13" hasCustomPrompt="1"/>
          </p:nvPr>
        </p:nvSpPr>
        <p:spPr>
          <a:xfrm>
            <a:off x="360363" y="270000"/>
            <a:ext cx="8460000" cy="853200"/>
          </a:xfrm>
        </p:spPr>
        <p:txBody>
          <a:bodyPr>
            <a:normAutofit/>
          </a:bodyPr>
          <a:lstStyle>
            <a:lvl1pPr marL="0" indent="0">
              <a:lnSpc>
                <a:spcPct val="100000"/>
              </a:lnSpc>
              <a:spcBef>
                <a:spcPts val="0"/>
              </a:spcBef>
              <a:spcAft>
                <a:spcPts val="300"/>
              </a:spcAft>
              <a:buNone/>
              <a:defRPr sz="3200" b="1">
                <a:solidFill>
                  <a:schemeClr val="tx1"/>
                </a:solidFill>
              </a:defRPr>
            </a:lvl1pPr>
            <a:lvl2pPr marL="0" indent="0">
              <a:lnSpc>
                <a:spcPct val="80000"/>
              </a:lnSpc>
              <a:spcBef>
                <a:spcPts val="0"/>
              </a:spcBef>
              <a:buNone/>
              <a:defRPr sz="2200" b="1">
                <a:solidFill>
                  <a:schemeClr val="accent1"/>
                </a:solidFill>
              </a:defRPr>
            </a:lvl2pPr>
            <a:lvl3pPr>
              <a:buNone/>
              <a:defRPr sz="2800">
                <a:solidFill>
                  <a:srgbClr val="00A9CE"/>
                </a:solidFill>
              </a:defRPr>
            </a:lvl3pPr>
            <a:lvl4pPr>
              <a:buNone/>
              <a:defRPr sz="2800">
                <a:solidFill>
                  <a:srgbClr val="00A9CE"/>
                </a:solidFill>
              </a:defRPr>
            </a:lvl4pPr>
            <a:lvl5pPr>
              <a:buNone/>
              <a:defRPr sz="2800">
                <a:solidFill>
                  <a:srgbClr val="00A9CE"/>
                </a:solidFill>
              </a:defRPr>
            </a:lvl5pPr>
          </a:lstStyle>
          <a:p>
            <a:pPr lvl="0"/>
            <a:r>
              <a:rPr lang="en-US" dirty="0" smtClean="0"/>
              <a:t>Click to edit Master title style</a:t>
            </a:r>
          </a:p>
          <a:p>
            <a:pPr lvl="1"/>
            <a:r>
              <a:rPr lang="en-US" dirty="0" smtClean="0"/>
              <a:t>Second level</a:t>
            </a:r>
          </a:p>
        </p:txBody>
      </p:sp>
      <p:sp>
        <p:nvSpPr>
          <p:cNvPr id="8"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359831217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58775" y="1268413"/>
            <a:ext cx="4038600" cy="4525963"/>
          </a:xfrm>
        </p:spPr>
        <p:txBody>
          <a:bodyPr/>
          <a:lstStyle>
            <a:lvl1pPr>
              <a:defRPr sz="2400"/>
            </a:lvl1pPr>
            <a:lvl2pPr>
              <a:defRPr sz="2000"/>
            </a:lvl2pPr>
            <a:lvl3pPr>
              <a:defRPr sz="2000"/>
            </a:lvl3pPr>
            <a:lvl4pPr>
              <a:defRPr sz="20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Content Placeholder 3"/>
          <p:cNvSpPr>
            <a:spLocks noGrp="1"/>
          </p:cNvSpPr>
          <p:nvPr>
            <p:ph sz="half" idx="2"/>
          </p:nvPr>
        </p:nvSpPr>
        <p:spPr>
          <a:xfrm>
            <a:off x="4781550" y="1268413"/>
            <a:ext cx="4038600" cy="4525963"/>
          </a:xfrm>
        </p:spPr>
        <p:txBody>
          <a:bodyPr/>
          <a:lstStyle>
            <a:lvl1pPr>
              <a:defRPr sz="2400"/>
            </a:lvl1pPr>
            <a:lvl2pPr>
              <a:defRPr sz="2000"/>
            </a:lvl2pPr>
            <a:lvl3pPr>
              <a:defRPr sz="2000"/>
            </a:lvl3pPr>
            <a:lvl4pPr>
              <a:defRPr sz="20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6" name="Footer Placeholder 5"/>
          <p:cNvSpPr>
            <a:spLocks noGrp="1"/>
          </p:cNvSpPr>
          <p:nvPr>
            <p:ph type="ftr" sz="quarter" idx="11"/>
          </p:nvPr>
        </p:nvSpPr>
        <p:spPr/>
        <p:txBody>
          <a:bodyPr/>
          <a:lstStyle/>
          <a:p>
            <a:r>
              <a:rPr lang="en-AU" smtClean="0"/>
              <a:t>Energy consumption – The effect of building age  |  Peter Toscas</a:t>
            </a:r>
            <a:endParaRPr lang="en-AU"/>
          </a:p>
        </p:txBody>
      </p:sp>
      <p:sp>
        <p:nvSpPr>
          <p:cNvPr id="8"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420471223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Energy consumption – The effect of building age  |  Peter Toscas</a:t>
            </a:r>
            <a:endParaRPr lang="en-AU"/>
          </a:p>
        </p:txBody>
      </p:sp>
      <p:sp>
        <p:nvSpPr>
          <p:cNvPr id="7"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Tree>
    <p:extLst>
      <p:ext uri="{BB962C8B-B14F-4D97-AF65-F5344CB8AC3E}">
        <p14:creationId xmlns:p14="http://schemas.microsoft.com/office/powerpoint/2010/main" val="189600036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Black Backgroun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smtClean="0"/>
              <a:t>Click to edit Master title style</a:t>
            </a:r>
            <a:endParaRPr lang="en-AU" dirty="0"/>
          </a:p>
        </p:txBody>
      </p:sp>
      <p:sp>
        <p:nvSpPr>
          <p:cNvPr id="4" name="Footer Placeholder 3"/>
          <p:cNvSpPr>
            <a:spLocks noGrp="1"/>
          </p:cNvSpPr>
          <p:nvPr>
            <p:ph type="ftr" sz="quarter" idx="11"/>
          </p:nvPr>
        </p:nvSpPr>
        <p:spPr/>
        <p:txBody>
          <a:bodyPr/>
          <a:lstStyle/>
          <a:p>
            <a:r>
              <a:rPr lang="en-AU" smtClean="0"/>
              <a:t>Energy consumption – The effect of building age  |  Peter Toscas</a:t>
            </a:r>
            <a:endParaRPr lang="en-AU"/>
          </a:p>
        </p:txBody>
      </p:sp>
      <p:sp>
        <p:nvSpPr>
          <p:cNvPr id="7"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pic>
        <p:nvPicPr>
          <p:cNvPr id="5" name="Picture 4" descr="DATA61 logo"/>
          <p:cNvPicPr>
            <a:picLocks noChangeAspect="1"/>
          </p:cNvPicPr>
          <p:nvPr userDrawn="1"/>
        </p:nvPicPr>
        <p:blipFill>
          <a:blip r:embed="rId2" cstate="print"/>
          <a:stretch>
            <a:fillRect/>
          </a:stretch>
        </p:blipFill>
        <p:spPr>
          <a:xfrm>
            <a:off x="7533480" y="283509"/>
            <a:ext cx="1286486" cy="785079"/>
          </a:xfrm>
          <a:prstGeom prst="rect">
            <a:avLst/>
          </a:prstGeom>
        </p:spPr>
      </p:pic>
    </p:spTree>
    <p:extLst>
      <p:ext uri="{BB962C8B-B14F-4D97-AF65-F5344CB8AC3E}">
        <p14:creationId xmlns:p14="http://schemas.microsoft.com/office/powerpoint/2010/main" val="189600036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 name="Rectangle 20" descr="background"/>
          <p:cNvSpPr/>
          <p:nvPr/>
        </p:nvSpPr>
        <p:spPr>
          <a:xfrm>
            <a:off x="0" y="6309320"/>
            <a:ext cx="9144000" cy="5486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Placeholder 1"/>
          <p:cNvSpPr>
            <a:spLocks noGrp="1"/>
          </p:cNvSpPr>
          <p:nvPr>
            <p:ph type="title"/>
          </p:nvPr>
        </p:nvSpPr>
        <p:spPr>
          <a:xfrm>
            <a:off x="358776" y="274638"/>
            <a:ext cx="7021536" cy="852487"/>
          </a:xfrm>
          <a:prstGeom prst="rect">
            <a:avLst/>
          </a:prstGeom>
        </p:spPr>
        <p:txBody>
          <a:bodyPr vert="horz" lIns="0" tIns="0" rIns="0" bIns="0" rtlCol="0" anchor="t" anchorCtr="0">
            <a:normAutofit/>
          </a:bodyPr>
          <a:lstStyle/>
          <a:p>
            <a:r>
              <a:rPr lang="en-US" smtClean="0"/>
              <a:t>Click to edit Master title style</a:t>
            </a:r>
            <a:endParaRPr lang="en-AU" dirty="0"/>
          </a:p>
        </p:txBody>
      </p:sp>
      <p:sp>
        <p:nvSpPr>
          <p:cNvPr id="3" name="Text Placeholder 2"/>
          <p:cNvSpPr>
            <a:spLocks noGrp="1"/>
          </p:cNvSpPr>
          <p:nvPr>
            <p:ph type="body" idx="1"/>
          </p:nvPr>
        </p:nvSpPr>
        <p:spPr>
          <a:xfrm>
            <a:off x="358775" y="1268413"/>
            <a:ext cx="8461375" cy="4572855"/>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Footer Placeholder 4"/>
          <p:cNvSpPr>
            <a:spLocks noGrp="1"/>
          </p:cNvSpPr>
          <p:nvPr>
            <p:ph type="ftr" sz="quarter" idx="3"/>
          </p:nvPr>
        </p:nvSpPr>
        <p:spPr>
          <a:xfrm>
            <a:off x="677991" y="6504332"/>
            <a:ext cx="6083845" cy="124274"/>
          </a:xfrm>
          <a:prstGeom prst="rect">
            <a:avLst/>
          </a:prstGeom>
        </p:spPr>
        <p:txBody>
          <a:bodyPr vert="horz" lIns="0" tIns="0" rIns="0" bIns="0" rtlCol="0" anchor="ctr"/>
          <a:lstStyle>
            <a:lvl1pPr algn="l">
              <a:defRPr sz="900">
                <a:solidFill>
                  <a:srgbClr val="FFFFFF"/>
                </a:solidFill>
              </a:defRPr>
            </a:lvl1pPr>
          </a:lstStyle>
          <a:p>
            <a:r>
              <a:rPr lang="en-AU" smtClean="0"/>
              <a:t>Energy consumption – The effect of building age  |  Peter Toscas</a:t>
            </a:r>
            <a:endParaRPr lang="en-AU" dirty="0"/>
          </a:p>
        </p:txBody>
      </p:sp>
      <p:sp>
        <p:nvSpPr>
          <p:cNvPr id="18" name="Slide Number Placeholder 17"/>
          <p:cNvSpPr>
            <a:spLocks noGrp="1"/>
          </p:cNvSpPr>
          <p:nvPr>
            <p:ph type="sldNum" sz="quarter" idx="4"/>
          </p:nvPr>
        </p:nvSpPr>
        <p:spPr>
          <a:xfrm>
            <a:off x="330200" y="6504332"/>
            <a:ext cx="288789" cy="127346"/>
          </a:xfrm>
          <a:prstGeom prst="rect">
            <a:avLst/>
          </a:prstGeom>
        </p:spPr>
        <p:txBody>
          <a:bodyPr vert="horz" lIns="0" tIns="0" rIns="0" bIns="0" rtlCol="0" anchor="ctr"/>
          <a:lstStyle>
            <a:lvl1pPr algn="r">
              <a:defRPr sz="900">
                <a:solidFill>
                  <a:schemeClr val="bg1"/>
                </a:solidFill>
              </a:defRPr>
            </a:lvl1pPr>
          </a:lstStyle>
          <a:p>
            <a:fld id="{2ABE124A-B5C5-46E0-B944-45307B126769}" type="slidenum">
              <a:rPr lang="en-AU" smtClean="0"/>
              <a:pPr/>
              <a:t>‹#›</a:t>
            </a:fld>
            <a:r>
              <a:rPr lang="en-AU" dirty="0" smtClean="0"/>
              <a:t>  |</a:t>
            </a:r>
            <a:endParaRPr lang="en-AU" dirty="0"/>
          </a:p>
        </p:txBody>
      </p:sp>
      <p:sp>
        <p:nvSpPr>
          <p:cNvPr id="36" name="AutoShape 4"/>
          <p:cNvSpPr>
            <a:spLocks noChangeAspect="1" noChangeArrowheads="1" noTextEdit="1"/>
          </p:cNvSpPr>
          <p:nvPr/>
        </p:nvSpPr>
        <p:spPr bwMode="auto">
          <a:xfrm>
            <a:off x="3175" y="3326606"/>
            <a:ext cx="9161463" cy="801687"/>
          </a:xfrm>
          <a:prstGeom prst="rect">
            <a:avLst/>
          </a:prstGeom>
          <a:noFill/>
          <a:ln>
            <a:noFill/>
          </a:ln>
          <a:extLst/>
        </p:spPr>
        <p:txBody>
          <a:bodyPr/>
          <a:lstStyle/>
          <a:p>
            <a:pPr>
              <a:defRPr/>
            </a:pPr>
            <a:endParaRPr lang="en-AU"/>
          </a:p>
        </p:txBody>
      </p:sp>
      <p:sp>
        <p:nvSpPr>
          <p:cNvPr id="38" name="Rectangle 7"/>
          <p:cNvSpPr>
            <a:spLocks noChangeArrowheads="1"/>
          </p:cNvSpPr>
          <p:nvPr/>
        </p:nvSpPr>
        <p:spPr bwMode="auto">
          <a:xfrm>
            <a:off x="12701" y="3637756"/>
            <a:ext cx="9142412" cy="490537"/>
          </a:xfrm>
          <a:prstGeom prst="rect">
            <a:avLst/>
          </a:prstGeom>
          <a:noFill/>
          <a:ln>
            <a:noFill/>
          </a:ln>
          <a:extLst/>
        </p:spPr>
        <p:txBody>
          <a:bodyPr/>
          <a:lstStyle/>
          <a:p>
            <a:pPr>
              <a:defRPr/>
            </a:pPr>
            <a:endParaRPr lang="en-AU"/>
          </a:p>
        </p:txBody>
      </p:sp>
      <p:sp>
        <p:nvSpPr>
          <p:cNvPr id="43" name="AutoShape 81"/>
          <p:cNvSpPr>
            <a:spLocks noChangeAspect="1" noChangeArrowheads="1" noTextEdit="1"/>
          </p:cNvSpPr>
          <p:nvPr/>
        </p:nvSpPr>
        <p:spPr bwMode="auto">
          <a:xfrm>
            <a:off x="1588" y="3321843"/>
            <a:ext cx="9169400" cy="849313"/>
          </a:xfrm>
          <a:prstGeom prst="rect">
            <a:avLst/>
          </a:prstGeom>
          <a:noFill/>
          <a:ln w="9525">
            <a:noFill/>
            <a:miter lim="800000"/>
            <a:headEnd/>
            <a:tailEnd/>
          </a:ln>
        </p:spPr>
        <p:txBody>
          <a:bodyPr/>
          <a:lstStyle/>
          <a:p>
            <a:pPr>
              <a:defRPr/>
            </a:pPr>
            <a:endParaRPr lang="en-US"/>
          </a:p>
        </p:txBody>
      </p:sp>
      <p:sp>
        <p:nvSpPr>
          <p:cNvPr id="44" name="Rectangle 84"/>
          <p:cNvSpPr>
            <a:spLocks noChangeArrowheads="1"/>
          </p:cNvSpPr>
          <p:nvPr/>
        </p:nvSpPr>
        <p:spPr bwMode="auto">
          <a:xfrm>
            <a:off x="1588" y="3626643"/>
            <a:ext cx="9167813" cy="544513"/>
          </a:xfrm>
          <a:prstGeom prst="rect">
            <a:avLst/>
          </a:prstGeom>
          <a:noFill/>
          <a:ln w="9525">
            <a:noFill/>
            <a:miter lim="800000"/>
            <a:headEnd/>
            <a:tailEnd/>
          </a:ln>
        </p:spPr>
        <p:txBody>
          <a:bodyPr/>
          <a:lstStyle/>
          <a:p>
            <a:pPr>
              <a:defRPr/>
            </a:pPr>
            <a:endParaRPr lang="en-US"/>
          </a:p>
        </p:txBody>
      </p:sp>
      <p:pic>
        <p:nvPicPr>
          <p:cNvPr id="22" name="Picture 21" descr="DATA61 logo"/>
          <p:cNvPicPr>
            <a:picLocks noChangeAspect="1"/>
          </p:cNvPicPr>
          <p:nvPr/>
        </p:nvPicPr>
        <p:blipFill>
          <a:blip r:embed="rId17" cstate="print"/>
          <a:stretch>
            <a:fillRect/>
          </a:stretch>
        </p:blipFill>
        <p:spPr>
          <a:xfrm>
            <a:off x="7533298" y="283509"/>
            <a:ext cx="1286851" cy="785079"/>
          </a:xfrm>
          <a:prstGeom prst="rect">
            <a:avLst/>
          </a:prstGeom>
        </p:spPr>
      </p:pic>
    </p:spTree>
    <p:extLst>
      <p:ext uri="{BB962C8B-B14F-4D97-AF65-F5344CB8AC3E}">
        <p14:creationId xmlns:p14="http://schemas.microsoft.com/office/powerpoint/2010/main" val="2723935421"/>
      </p:ext>
    </p:extLst>
  </p:cSld>
  <p:clrMap bg1="lt1" tx1="dk1" bg2="lt2" tx2="dk2" accent1="accent1" accent2="accent2" accent3="accent3" accent4="accent4" accent5="accent5" accent6="accent6" hlink="hlink" folHlink="folHlink"/>
  <p:sldLayoutIdLst>
    <p:sldLayoutId id="2147483649" r:id="rId1"/>
    <p:sldLayoutId id="2147483684" r:id="rId2"/>
    <p:sldLayoutId id="2147483655" r:id="rId3"/>
    <p:sldLayoutId id="2147483683" r:id="rId4"/>
    <p:sldLayoutId id="2147483680" r:id="rId5"/>
    <p:sldLayoutId id="2147483679" r:id="rId6"/>
    <p:sldLayoutId id="2147483661" r:id="rId7"/>
    <p:sldLayoutId id="2147483663" r:id="rId8"/>
    <p:sldLayoutId id="2147483686" r:id="rId9"/>
    <p:sldLayoutId id="2147483664" r:id="rId10"/>
    <p:sldLayoutId id="2147483687" r:id="rId11"/>
    <p:sldLayoutId id="2147483667" r:id="rId12"/>
    <p:sldLayoutId id="2147483665" r:id="rId13"/>
    <p:sldLayoutId id="2147483682" r:id="rId14"/>
    <p:sldLayoutId id="2147483685" r:id="rId15"/>
  </p:sldLayoutIdLst>
  <p:timing>
    <p:tnLst>
      <p:par>
        <p:cTn id="1" dur="indefinite" restart="never" nodeType="tmRoot"/>
      </p:par>
    </p:tnLst>
  </p:timing>
  <p:hf hdr="0" dt="0"/>
  <p:txStyles>
    <p:titleStyle>
      <a:lvl1pPr algn="l" defTabSz="914400" rtl="0" eaLnBrk="1" latinLnBrk="0" hangingPunct="1">
        <a:spcBef>
          <a:spcPct val="0"/>
        </a:spcBef>
        <a:buNone/>
        <a:defRPr sz="3600" b="1" kern="1200">
          <a:solidFill>
            <a:schemeClr val="tx1"/>
          </a:solidFill>
          <a:latin typeface="+mj-lt"/>
          <a:ea typeface="+mj-ea"/>
          <a:cs typeface="+mj-cs"/>
        </a:defRPr>
      </a:lvl1pPr>
    </p:titleStyle>
    <p:bodyStyle>
      <a:lvl1pPr marL="216000" indent="-216000" algn="l" defTabSz="914400" rtl="0" eaLnBrk="1" latinLnBrk="0" hangingPunct="1">
        <a:lnSpc>
          <a:spcPct val="90000"/>
        </a:lnSpc>
        <a:spcBef>
          <a:spcPts val="600"/>
        </a:spcBef>
        <a:buFont typeface="Arial" pitchFamily="34" charset="0"/>
        <a:buChar char="•"/>
        <a:defRPr sz="2400" kern="1200">
          <a:solidFill>
            <a:schemeClr val="tx1"/>
          </a:solidFill>
          <a:latin typeface="+mn-lt"/>
          <a:ea typeface="+mn-ea"/>
          <a:cs typeface="+mn-cs"/>
        </a:defRPr>
      </a:lvl1pPr>
      <a:lvl2pPr marL="432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2pPr>
      <a:lvl3pPr marL="648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3pPr>
      <a:lvl4pPr marL="864000" indent="-216000" algn="l" defTabSz="914400" rtl="0" eaLnBrk="1" latinLnBrk="0" hangingPunct="1">
        <a:lnSpc>
          <a:spcPct val="90000"/>
        </a:lnSpc>
        <a:spcBef>
          <a:spcPts val="600"/>
        </a:spcBef>
        <a:buFont typeface="Calibri" pitchFamily="34" charset="0"/>
        <a:buChar char="–"/>
        <a:defRPr sz="2000" kern="1200">
          <a:solidFill>
            <a:schemeClr val="tx1"/>
          </a:solidFill>
          <a:latin typeface="+mn-lt"/>
          <a:ea typeface="+mn-ea"/>
          <a:cs typeface="+mn-cs"/>
        </a:defRPr>
      </a:lvl4pPr>
      <a:lvl5pPr marL="1080000" indent="-216000" algn="l" defTabSz="914400" rtl="0" eaLnBrk="1" latinLnBrk="0" hangingPunct="1">
        <a:lnSpc>
          <a:spcPct val="90000"/>
        </a:lnSpc>
        <a:spcBef>
          <a:spcPts val="600"/>
        </a:spcBef>
        <a:buFont typeface="Calibri" pitchFamily="34" charset="0"/>
        <a:buChar char="•"/>
        <a:tabLst/>
        <a:defRPr sz="1800" kern="1200">
          <a:solidFill>
            <a:schemeClr val="accent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26457" y="2945988"/>
            <a:ext cx="5955752" cy="1080000"/>
          </a:xfrm>
        </p:spPr>
        <p:txBody>
          <a:bodyPr>
            <a:normAutofit/>
          </a:bodyPr>
          <a:lstStyle/>
          <a:p>
            <a:r>
              <a:rPr lang="en-AU" dirty="0" smtClean="0"/>
              <a:t>Energy consumption</a:t>
            </a:r>
            <a:endParaRPr lang="en-AU" dirty="0"/>
          </a:p>
        </p:txBody>
      </p:sp>
      <p:sp>
        <p:nvSpPr>
          <p:cNvPr id="22533" name="Footer Placeholder 2"/>
          <p:cNvSpPr txBox="1">
            <a:spLocks/>
          </p:cNvSpPr>
          <p:nvPr/>
        </p:nvSpPr>
        <p:spPr bwMode="auto">
          <a:xfrm>
            <a:off x="326457" y="5157192"/>
            <a:ext cx="5939829" cy="250825"/>
          </a:xfrm>
          <a:prstGeom prst="rect">
            <a:avLst/>
          </a:prstGeom>
          <a:noFill/>
          <a:ln w="9525">
            <a:noFill/>
            <a:miter lim="800000"/>
            <a:headEnd/>
            <a:tailEnd/>
          </a:ln>
        </p:spPr>
        <p:txBody>
          <a:bodyPr lIns="0" tIns="0" rIns="0" bIns="0"/>
          <a:lstStyle/>
          <a:p>
            <a:r>
              <a:rPr lang="en-AU" sz="1600" dirty="0" smtClean="0">
                <a:solidFill>
                  <a:schemeClr val="bg1"/>
                </a:solidFill>
                <a:latin typeface="Calibri" pitchFamily="34" charset="0"/>
              </a:rPr>
              <a:t> Peter Toscas | Research Group Leader</a:t>
            </a:r>
            <a:endParaRPr lang="en-US" sz="1600" dirty="0">
              <a:solidFill>
                <a:schemeClr val="bg1"/>
              </a:solidFill>
              <a:latin typeface="Calibri" pitchFamily="34" charset="0"/>
            </a:endParaRPr>
          </a:p>
        </p:txBody>
      </p:sp>
      <p:sp>
        <p:nvSpPr>
          <p:cNvPr id="22534" name="Footer Placeholder 2"/>
          <p:cNvSpPr txBox="1">
            <a:spLocks/>
          </p:cNvSpPr>
          <p:nvPr/>
        </p:nvSpPr>
        <p:spPr bwMode="auto">
          <a:xfrm>
            <a:off x="361951" y="5445224"/>
            <a:ext cx="5938242" cy="252413"/>
          </a:xfrm>
          <a:prstGeom prst="rect">
            <a:avLst/>
          </a:prstGeom>
          <a:noFill/>
          <a:ln w="9525">
            <a:noFill/>
            <a:miter lim="800000"/>
            <a:headEnd/>
            <a:tailEnd/>
          </a:ln>
        </p:spPr>
        <p:txBody>
          <a:bodyPr lIns="0" tIns="0" rIns="0" bIns="0"/>
          <a:lstStyle/>
          <a:p>
            <a:r>
              <a:rPr lang="en-AU" sz="1600" dirty="0" smtClean="0">
                <a:solidFill>
                  <a:schemeClr val="bg1"/>
                </a:solidFill>
                <a:latin typeface="Calibri" pitchFamily="34" charset="0"/>
              </a:rPr>
              <a:t>25 January 2019</a:t>
            </a:r>
            <a:endParaRPr lang="en-US" sz="1600" dirty="0">
              <a:solidFill>
                <a:schemeClr val="bg1"/>
              </a:solidFill>
              <a:latin typeface="Calibri" pitchFamily="34" charset="0"/>
            </a:endParaRPr>
          </a:p>
        </p:txBody>
      </p:sp>
      <p:sp>
        <p:nvSpPr>
          <p:cNvPr id="2" name="TextBox 1"/>
          <p:cNvSpPr txBox="1"/>
          <p:nvPr/>
        </p:nvSpPr>
        <p:spPr>
          <a:xfrm>
            <a:off x="251520" y="4129925"/>
            <a:ext cx="5363765" cy="369332"/>
          </a:xfrm>
          <a:prstGeom prst="rect">
            <a:avLst/>
          </a:prstGeom>
          <a:noFill/>
        </p:spPr>
        <p:txBody>
          <a:bodyPr wrap="square" rtlCol="0">
            <a:spAutoFit/>
          </a:bodyPr>
          <a:lstStyle/>
          <a:p>
            <a:r>
              <a:rPr lang="en-AU" dirty="0" smtClean="0">
                <a:solidFill>
                  <a:schemeClr val="bg1"/>
                </a:solidFill>
              </a:rPr>
              <a:t>The effect of building age</a:t>
            </a:r>
            <a:endParaRPr lang="en-AU" dirty="0">
              <a:solidFill>
                <a:schemeClr val="bg1"/>
              </a:solidFill>
            </a:endParaRPr>
          </a:p>
        </p:txBody>
      </p:sp>
    </p:spTree>
    <p:extLst>
      <p:ext uri="{BB962C8B-B14F-4D97-AF65-F5344CB8AC3E}">
        <p14:creationId xmlns:p14="http://schemas.microsoft.com/office/powerpoint/2010/main" val="421030536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Results</a:t>
            </a:r>
            <a:endParaRPr lang="en-AU" dirty="0"/>
          </a:p>
        </p:txBody>
      </p:sp>
      <p:sp>
        <p:nvSpPr>
          <p:cNvPr id="3" name="Content Placeholder 2"/>
          <p:cNvSpPr>
            <a:spLocks noGrp="1"/>
          </p:cNvSpPr>
          <p:nvPr>
            <p:ph idx="1"/>
          </p:nvPr>
        </p:nvSpPr>
        <p:spPr/>
        <p:txBody>
          <a:bodyPr>
            <a:normAutofit/>
          </a:bodyPr>
          <a:lstStyle/>
          <a:p>
            <a:r>
              <a:rPr lang="en-AU" dirty="0" smtClean="0"/>
              <a:t>Direct comparison between buildings built from 1982 to 1996 and those built from 1997 to 2011 reveals the former group on average could use over 271 kWh more energy per year than the latter </a:t>
            </a:r>
            <a:r>
              <a:rPr lang="en-AU" dirty="0" smtClean="0"/>
              <a:t>group</a:t>
            </a:r>
          </a:p>
          <a:p>
            <a:pPr lvl="1"/>
            <a:r>
              <a:rPr lang="en-AU" smtClean="0"/>
              <a:t>At a conservative 25c/kWh, this amounts to $67.75 extra charges per year</a:t>
            </a:r>
            <a:endParaRPr lang="en-AU" dirty="0" smtClean="0"/>
          </a:p>
        </p:txBody>
      </p:sp>
      <p:sp>
        <p:nvSpPr>
          <p:cNvPr id="4" name="Footer Placeholder 3"/>
          <p:cNvSpPr>
            <a:spLocks noGrp="1"/>
          </p:cNvSpPr>
          <p:nvPr>
            <p:ph type="ftr" sz="quarter" idx="11"/>
          </p:nvPr>
        </p:nvSpPr>
        <p:spPr/>
        <p:txBody>
          <a:bodyPr/>
          <a:lstStyle/>
          <a:p>
            <a:r>
              <a:rPr lang="en-AU" smtClean="0"/>
              <a:t>Energy consumption – The effect of building age  |  Peter Toscas</a:t>
            </a:r>
            <a:endParaRPr lang="en-AU"/>
          </a:p>
        </p:txBody>
      </p:sp>
      <p:sp>
        <p:nvSpPr>
          <p:cNvPr id="5" name="Slide Number Placeholder 4"/>
          <p:cNvSpPr>
            <a:spLocks noGrp="1"/>
          </p:cNvSpPr>
          <p:nvPr>
            <p:ph type="sldNum" sz="quarter" idx="4"/>
          </p:nvPr>
        </p:nvSpPr>
        <p:spPr/>
        <p:txBody>
          <a:bodyPr/>
          <a:lstStyle/>
          <a:p>
            <a:fld id="{2ABE124A-B5C5-46E0-B944-45307B126769}" type="slidenum">
              <a:rPr lang="en-AU" smtClean="0"/>
              <a:pPr/>
              <a:t>10</a:t>
            </a:fld>
            <a:r>
              <a:rPr lang="en-AU" smtClean="0"/>
              <a:t>  |</a:t>
            </a:r>
            <a:endParaRPr lang="en-AU" dirty="0"/>
          </a:p>
        </p:txBody>
      </p:sp>
    </p:spTree>
    <p:extLst>
      <p:ext uri="{BB962C8B-B14F-4D97-AF65-F5344CB8AC3E}">
        <p14:creationId xmlns:p14="http://schemas.microsoft.com/office/powerpoint/2010/main" val="4678586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subTitle" idx="1"/>
          </p:nvPr>
        </p:nvSpPr>
        <p:spPr/>
        <p:txBody>
          <a:bodyPr/>
          <a:lstStyle/>
          <a:p>
            <a:pPr>
              <a:lnSpc>
                <a:spcPct val="80000"/>
              </a:lnSpc>
              <a:spcAft>
                <a:spcPct val="0"/>
              </a:spcAft>
            </a:pPr>
            <a:r>
              <a:rPr lang="en-US" sz="1500" dirty="0" smtClean="0"/>
              <a:t>Data61/Data-driven Enterprises Analytics</a:t>
            </a:r>
          </a:p>
          <a:p>
            <a:pPr lvl="1">
              <a:lnSpc>
                <a:spcPct val="80000"/>
              </a:lnSpc>
              <a:tabLst>
                <a:tab pos="355600" algn="l"/>
              </a:tabLst>
            </a:pPr>
            <a:r>
              <a:rPr lang="en-US" sz="1500" dirty="0" smtClean="0"/>
              <a:t>Peter Toscas</a:t>
            </a:r>
            <a:br>
              <a:rPr lang="en-US" sz="1500" dirty="0" smtClean="0"/>
            </a:br>
            <a:r>
              <a:rPr lang="en-US" sz="1500" dirty="0" smtClean="0"/>
              <a:t>Research Group Leader</a:t>
            </a:r>
          </a:p>
          <a:p>
            <a:pPr marL="270000" lvl="2" indent="-270000">
              <a:lnSpc>
                <a:spcPct val="80000"/>
              </a:lnSpc>
              <a:spcAft>
                <a:spcPct val="0"/>
              </a:spcAft>
            </a:pPr>
            <a:r>
              <a:rPr lang="en-US" sz="1500" b="1" dirty="0" smtClean="0"/>
              <a:t>t</a:t>
            </a:r>
            <a:r>
              <a:rPr lang="en-US" sz="1500" dirty="0" smtClean="0"/>
              <a:t>	+61 3 9545 8054</a:t>
            </a:r>
          </a:p>
          <a:p>
            <a:pPr marL="270000" lvl="2" indent="-270000">
              <a:lnSpc>
                <a:spcPct val="80000"/>
              </a:lnSpc>
              <a:spcAft>
                <a:spcPct val="0"/>
              </a:spcAft>
            </a:pPr>
            <a:r>
              <a:rPr lang="en-US" sz="1500" b="1" dirty="0" smtClean="0"/>
              <a:t>e</a:t>
            </a:r>
            <a:r>
              <a:rPr lang="en-US" sz="1500" dirty="0" smtClean="0"/>
              <a:t>	peter.toscas@data61.csiro.au</a:t>
            </a:r>
          </a:p>
          <a:p>
            <a:pPr marL="270000" lvl="2" indent="-270000">
              <a:lnSpc>
                <a:spcPct val="80000"/>
              </a:lnSpc>
              <a:spcAft>
                <a:spcPct val="0"/>
              </a:spcAft>
            </a:pPr>
            <a:r>
              <a:rPr lang="en-US" sz="1500" b="1" dirty="0" smtClean="0"/>
              <a:t>w</a:t>
            </a:r>
            <a:r>
              <a:rPr lang="en-US" sz="1500" dirty="0" smtClean="0"/>
              <a:t>	www.data61.csiro.au</a:t>
            </a:r>
          </a:p>
          <a:p>
            <a:pPr>
              <a:lnSpc>
                <a:spcPct val="80000"/>
              </a:lnSpc>
              <a:spcAft>
                <a:spcPct val="0"/>
              </a:spcAft>
            </a:pPr>
            <a:endParaRPr lang="en-US" sz="1500" dirty="0" smtClean="0"/>
          </a:p>
        </p:txBody>
      </p:sp>
      <p:sp>
        <p:nvSpPr>
          <p:cNvPr id="38913" name="Title 3"/>
          <p:cNvSpPr>
            <a:spLocks noGrp="1"/>
          </p:cNvSpPr>
          <p:nvPr>
            <p:ph type="title"/>
          </p:nvPr>
        </p:nvSpPr>
        <p:spPr/>
        <p:txBody>
          <a:bodyPr/>
          <a:lstStyle/>
          <a:p>
            <a:pPr eaLnBrk="1" hangingPunct="1">
              <a:spcAft>
                <a:spcPct val="0"/>
              </a:spcAft>
            </a:pPr>
            <a:r>
              <a:rPr lang="en-US" dirty="0" smtClean="0"/>
              <a:t>Thank you</a:t>
            </a:r>
          </a:p>
        </p:txBody>
      </p:sp>
    </p:spTree>
    <p:extLst>
      <p:ext uri="{BB962C8B-B14F-4D97-AF65-F5344CB8AC3E}">
        <p14:creationId xmlns:p14="http://schemas.microsoft.com/office/powerpoint/2010/main" val="41793752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Introduction</a:t>
            </a:r>
            <a:endParaRPr lang="en-AU" dirty="0"/>
          </a:p>
        </p:txBody>
      </p:sp>
      <p:sp>
        <p:nvSpPr>
          <p:cNvPr id="3" name="Content Placeholder 2"/>
          <p:cNvSpPr>
            <a:spLocks noGrp="1"/>
          </p:cNvSpPr>
          <p:nvPr>
            <p:ph idx="1"/>
          </p:nvPr>
        </p:nvSpPr>
        <p:spPr/>
        <p:txBody>
          <a:bodyPr/>
          <a:lstStyle/>
          <a:p>
            <a:r>
              <a:rPr lang="en-AU" dirty="0" smtClean="0"/>
              <a:t>Motivation</a:t>
            </a:r>
          </a:p>
          <a:p>
            <a:r>
              <a:rPr lang="en-AU" dirty="0" smtClean="0"/>
              <a:t>Data used</a:t>
            </a:r>
          </a:p>
          <a:p>
            <a:r>
              <a:rPr lang="en-AU" dirty="0" smtClean="0"/>
              <a:t>Methodology adopted</a:t>
            </a:r>
          </a:p>
          <a:p>
            <a:r>
              <a:rPr lang="en-AU" dirty="0" smtClean="0"/>
              <a:t>Results</a:t>
            </a:r>
          </a:p>
          <a:p>
            <a:r>
              <a:rPr lang="en-AU" smtClean="0"/>
              <a:t>Future work</a:t>
            </a:r>
          </a:p>
          <a:p>
            <a:pPr marL="0" indent="0">
              <a:buNone/>
            </a:pPr>
            <a:endParaRPr lang="en-AU" dirty="0"/>
          </a:p>
        </p:txBody>
      </p:sp>
      <p:sp>
        <p:nvSpPr>
          <p:cNvPr id="4" name="Footer Placeholder 3"/>
          <p:cNvSpPr>
            <a:spLocks noGrp="1"/>
          </p:cNvSpPr>
          <p:nvPr>
            <p:ph type="ftr" sz="quarter" idx="11"/>
          </p:nvPr>
        </p:nvSpPr>
        <p:spPr/>
        <p:txBody>
          <a:bodyPr/>
          <a:lstStyle/>
          <a:p>
            <a:r>
              <a:rPr lang="en-AU" smtClean="0"/>
              <a:t>Energy consumption – The effect of building age  |  Peter Toscas</a:t>
            </a:r>
            <a:endParaRPr lang="en-AU" dirty="0"/>
          </a:p>
        </p:txBody>
      </p:sp>
      <p:sp>
        <p:nvSpPr>
          <p:cNvPr id="5" name="Slide Number Placeholder 4"/>
          <p:cNvSpPr>
            <a:spLocks noGrp="1"/>
          </p:cNvSpPr>
          <p:nvPr>
            <p:ph type="sldNum" sz="quarter" idx="4"/>
          </p:nvPr>
        </p:nvSpPr>
        <p:spPr/>
        <p:txBody>
          <a:bodyPr/>
          <a:lstStyle/>
          <a:p>
            <a:fld id="{2ABE124A-B5C5-46E0-B944-45307B126769}" type="slidenum">
              <a:rPr lang="en-AU" smtClean="0"/>
              <a:pPr/>
              <a:t>2</a:t>
            </a:fld>
            <a:r>
              <a:rPr lang="en-AU" smtClean="0"/>
              <a:t>  |</a:t>
            </a:r>
            <a:endParaRPr lang="en-AU" dirty="0"/>
          </a:p>
        </p:txBody>
      </p:sp>
    </p:spTree>
    <p:extLst>
      <p:ext uri="{BB962C8B-B14F-4D97-AF65-F5344CB8AC3E}">
        <p14:creationId xmlns:p14="http://schemas.microsoft.com/office/powerpoint/2010/main" val="36375741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Why undertake this work?</a:t>
            </a:r>
            <a:endParaRPr lang="en-AU" dirty="0"/>
          </a:p>
        </p:txBody>
      </p:sp>
      <p:sp>
        <p:nvSpPr>
          <p:cNvPr id="5" name="Content Placeholder 4"/>
          <p:cNvSpPr>
            <a:spLocks noGrp="1"/>
          </p:cNvSpPr>
          <p:nvPr>
            <p:ph idx="1"/>
          </p:nvPr>
        </p:nvSpPr>
        <p:spPr/>
        <p:txBody>
          <a:bodyPr>
            <a:normAutofit/>
          </a:bodyPr>
          <a:lstStyle/>
          <a:p>
            <a:r>
              <a:rPr lang="en-AU" dirty="0" smtClean="0"/>
              <a:t>A number of changes to building codes and standards in Australia</a:t>
            </a:r>
          </a:p>
          <a:p>
            <a:pPr lvl="1"/>
            <a:r>
              <a:rPr lang="en-AU" dirty="0" smtClean="0"/>
              <a:t>2003 – minimum energy efficiency regulations introduced</a:t>
            </a:r>
          </a:p>
          <a:p>
            <a:pPr lvl="1"/>
            <a:r>
              <a:rPr lang="en-AU" dirty="0" smtClean="0"/>
              <a:t>2006 – Class 1a residential buildings to be 5-stars</a:t>
            </a:r>
          </a:p>
          <a:p>
            <a:pPr lvl="1"/>
            <a:r>
              <a:rPr lang="en-AU" dirty="0" smtClean="0"/>
              <a:t>2010 – Class 1a residential buildings to be 6-stars</a:t>
            </a:r>
          </a:p>
          <a:p>
            <a:pPr lvl="1"/>
            <a:r>
              <a:rPr lang="en-AU" dirty="0" smtClean="0"/>
              <a:t>Building energy efficiency requirements have changed as a result</a:t>
            </a:r>
          </a:p>
          <a:p>
            <a:pPr lvl="1"/>
            <a:r>
              <a:rPr lang="en-AU" dirty="0" smtClean="0"/>
              <a:t>Productivity Commission (2005): </a:t>
            </a:r>
            <a:r>
              <a:rPr lang="en-AU" i="1" dirty="0" smtClean="0"/>
              <a:t>“There is considerable uncertainty about the extent to which building standards have reduced energy consumption and emissions.”</a:t>
            </a:r>
          </a:p>
          <a:p>
            <a:pPr lvl="1"/>
            <a:r>
              <a:rPr lang="en-AU" dirty="0" smtClean="0"/>
              <a:t>Aim of work: Is it possible to identify if changes in residential building energy requirements have resulted in detectable shifts in energy usage?</a:t>
            </a:r>
          </a:p>
          <a:p>
            <a:pPr marL="216000" lvl="1" indent="0">
              <a:buNone/>
            </a:pPr>
            <a:endParaRPr lang="en-AU" dirty="0" smtClean="0"/>
          </a:p>
        </p:txBody>
      </p:sp>
      <p:sp>
        <p:nvSpPr>
          <p:cNvPr id="8" name="Footer Placeholder 3"/>
          <p:cNvSpPr>
            <a:spLocks noGrp="1"/>
          </p:cNvSpPr>
          <p:nvPr>
            <p:ph type="ftr" sz="quarter" idx="11"/>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AU" smtClean="0"/>
              <a:t>Energy consumption – The effect of building age  |  Peter Toscas</a:t>
            </a:r>
            <a:endParaRPr lang="en-US" dirty="0"/>
          </a:p>
        </p:txBody>
      </p:sp>
      <p:sp>
        <p:nvSpPr>
          <p:cNvPr id="6" name="Slide Number Placeholder 5"/>
          <p:cNvSpPr>
            <a:spLocks noGrp="1"/>
          </p:cNvSpPr>
          <p:nvPr>
            <p:ph type="sldNum" sz="quarter" idx="4"/>
          </p:nvPr>
        </p:nvSpPr>
        <p:spPr/>
        <p:txBody>
          <a:bodyPr/>
          <a:lstStyle/>
          <a:p>
            <a:fld id="{2ABE124A-B5C5-46E0-B944-45307B126769}" type="slidenum">
              <a:rPr lang="en-AU" smtClean="0"/>
              <a:pPr/>
              <a:t>3</a:t>
            </a:fld>
            <a:r>
              <a:rPr lang="en-AU" smtClean="0"/>
              <a:t>  |</a:t>
            </a:r>
            <a:endParaRPr lang="en-AU" dirty="0"/>
          </a:p>
        </p:txBody>
      </p:sp>
    </p:spTree>
    <p:extLst>
      <p:ext uri="{BB962C8B-B14F-4D97-AF65-F5344CB8AC3E}">
        <p14:creationId xmlns:p14="http://schemas.microsoft.com/office/powerpoint/2010/main" val="7880376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Data – Australia wide</a:t>
            </a:r>
            <a:endParaRPr lang="en-AU" dirty="0"/>
          </a:p>
        </p:txBody>
      </p:sp>
      <p:sp>
        <p:nvSpPr>
          <p:cNvPr id="3" name="Content Placeholder 2"/>
          <p:cNvSpPr>
            <a:spLocks noGrp="1"/>
          </p:cNvSpPr>
          <p:nvPr>
            <p:ph idx="1"/>
          </p:nvPr>
        </p:nvSpPr>
        <p:spPr/>
        <p:txBody>
          <a:bodyPr>
            <a:normAutofit fontScale="55000" lnSpcReduction="20000"/>
          </a:bodyPr>
          <a:lstStyle/>
          <a:p>
            <a:r>
              <a:rPr lang="en-AU" sz="2500" dirty="0" smtClean="0"/>
              <a:t>Three data sets linked together</a:t>
            </a:r>
          </a:p>
          <a:p>
            <a:pPr marL="446088" lvl="1" indent="-230188">
              <a:buFont typeface="+mj-lt"/>
              <a:buAutoNum type="arabicPeriod"/>
            </a:pPr>
            <a:r>
              <a:rPr lang="en-AU" sz="2200" dirty="0" smtClean="0"/>
              <a:t>Building Exposure data from Geoscience Australia (also used for the SEQ)</a:t>
            </a:r>
          </a:p>
          <a:p>
            <a:pPr marL="808038" lvl="2" indent="-179388"/>
            <a:r>
              <a:rPr lang="en-AU" dirty="0"/>
              <a:t>This data set contains information on:</a:t>
            </a:r>
          </a:p>
          <a:p>
            <a:pPr marL="1074738" lvl="3" indent="-266700"/>
            <a:r>
              <a:rPr lang="en-AU" dirty="0"/>
              <a:t>Number of buildings built at different times</a:t>
            </a:r>
          </a:p>
          <a:p>
            <a:pPr marL="1074738" lvl="3" indent="-266700"/>
            <a:r>
              <a:rPr lang="en-AU" dirty="0"/>
              <a:t>The footprint size of buildings</a:t>
            </a:r>
          </a:p>
          <a:p>
            <a:pPr marL="1074738" lvl="3" indent="-266700"/>
            <a:r>
              <a:rPr lang="en-AU" dirty="0"/>
              <a:t>The type of building material used for walls and roofs of buildings</a:t>
            </a:r>
          </a:p>
          <a:p>
            <a:pPr marL="1074738" lvl="3" indent="-266700"/>
            <a:r>
              <a:rPr lang="en-AU" dirty="0"/>
              <a:t>Socio-economic variables</a:t>
            </a:r>
            <a:r>
              <a:rPr lang="en-AU" dirty="0" smtClean="0"/>
              <a:t>.</a:t>
            </a:r>
          </a:p>
          <a:p>
            <a:pPr marL="446088" lvl="1" indent="-230188">
              <a:buFont typeface="+mj-lt"/>
              <a:buAutoNum type="arabicPeriod"/>
            </a:pPr>
            <a:r>
              <a:rPr lang="en-AU" sz="2200" dirty="0" smtClean="0"/>
              <a:t>Meteorological </a:t>
            </a:r>
            <a:r>
              <a:rPr lang="en-AU" sz="2200" dirty="0"/>
              <a:t>readings from local weather stations </a:t>
            </a:r>
            <a:r>
              <a:rPr lang="en-AU" sz="2200" dirty="0" smtClean="0"/>
              <a:t>across Australia</a:t>
            </a:r>
          </a:p>
          <a:p>
            <a:pPr marL="808038" lvl="2" indent="-179388"/>
            <a:r>
              <a:rPr lang="en-AU" dirty="0"/>
              <a:t>This data set was used to derive a number of meteorological variables:</a:t>
            </a:r>
          </a:p>
          <a:p>
            <a:pPr marL="1074738" lvl="2" indent="-266700"/>
            <a:r>
              <a:rPr lang="en-AU" dirty="0"/>
              <a:t>Apparent temperature (incorporates temperature and humidity information)</a:t>
            </a:r>
          </a:p>
          <a:p>
            <a:pPr marL="1074738" lvl="2" indent="-266700"/>
            <a:r>
              <a:rPr lang="en-AU" dirty="0"/>
              <a:t>“Heating” and “cooling” degree days (higher values mean more “heating” or “cooling” days than those regions with lower values</a:t>
            </a:r>
            <a:r>
              <a:rPr lang="en-AU" dirty="0" smtClean="0"/>
              <a:t>).</a:t>
            </a:r>
          </a:p>
          <a:p>
            <a:pPr marL="446088" lvl="1" indent="-230188">
              <a:buFont typeface="+mj-lt"/>
              <a:buAutoNum type="arabicPeriod"/>
            </a:pPr>
            <a:r>
              <a:rPr lang="en-AU" sz="2200" dirty="0" smtClean="0"/>
              <a:t>ABS 4670.0 Household Energy Consumption Survey for non-generating residential meters across Australia (except Northern Territory)</a:t>
            </a:r>
          </a:p>
          <a:p>
            <a:pPr lvl="3"/>
            <a:r>
              <a:rPr lang="en-AU" dirty="0" smtClean="0"/>
              <a:t>Annual data for 2010 – 2012</a:t>
            </a:r>
          </a:p>
          <a:p>
            <a:pPr lvl="3"/>
            <a:r>
              <a:rPr lang="en-AU" dirty="0" smtClean="0"/>
              <a:t>Data at SA2 level</a:t>
            </a:r>
          </a:p>
          <a:p>
            <a:pPr lvl="3"/>
            <a:r>
              <a:rPr lang="en-AU" dirty="0" smtClean="0"/>
              <a:t>SA2s assigned to one of 7 climate zones:</a:t>
            </a:r>
          </a:p>
          <a:p>
            <a:pPr lvl="4"/>
            <a:r>
              <a:rPr lang="en-AU" sz="2000" dirty="0" smtClean="0"/>
              <a:t>High humid summer, warm winter</a:t>
            </a:r>
          </a:p>
          <a:p>
            <a:pPr lvl="4"/>
            <a:r>
              <a:rPr lang="en-AU" sz="2000" dirty="0" smtClean="0"/>
              <a:t>Warm humid summer, mild winter</a:t>
            </a:r>
          </a:p>
          <a:p>
            <a:pPr lvl="4"/>
            <a:r>
              <a:rPr lang="en-AU" sz="2000" dirty="0" smtClean="0"/>
              <a:t>Hot dry summer, warm winter</a:t>
            </a:r>
          </a:p>
          <a:p>
            <a:pPr lvl="4"/>
            <a:r>
              <a:rPr lang="en-AU" sz="2000" dirty="0" smtClean="0"/>
              <a:t>Hot dry summer, cool winter</a:t>
            </a:r>
          </a:p>
          <a:p>
            <a:pPr lvl="4"/>
            <a:r>
              <a:rPr lang="en-AU" sz="2000" dirty="0" smtClean="0"/>
              <a:t>Warm temperature</a:t>
            </a:r>
          </a:p>
          <a:p>
            <a:pPr lvl="4"/>
            <a:r>
              <a:rPr lang="en-AU" sz="2000" dirty="0" smtClean="0"/>
              <a:t>Mild temperature</a:t>
            </a:r>
          </a:p>
          <a:p>
            <a:pPr lvl="4"/>
            <a:r>
              <a:rPr lang="en-AU" sz="2000" dirty="0" smtClean="0"/>
              <a:t>Cool temperature</a:t>
            </a:r>
            <a:endParaRPr lang="en-AU" sz="2000" dirty="0"/>
          </a:p>
          <a:p>
            <a:pPr lvl="1"/>
            <a:endParaRPr lang="en-AU" dirty="0"/>
          </a:p>
        </p:txBody>
      </p:sp>
      <p:sp>
        <p:nvSpPr>
          <p:cNvPr id="4" name="Footer Placeholder 3"/>
          <p:cNvSpPr>
            <a:spLocks noGrp="1"/>
          </p:cNvSpPr>
          <p:nvPr>
            <p:ph type="ftr" sz="quarter" idx="11"/>
          </p:nvPr>
        </p:nvSpPr>
        <p:spPr/>
        <p:txBody>
          <a:bodyPr/>
          <a:lstStyle/>
          <a:p>
            <a:r>
              <a:rPr lang="en-AU" smtClean="0"/>
              <a:t>Energy consumption – The effect of building age  |  Peter Toscas</a:t>
            </a:r>
            <a:endParaRPr lang="en-AU"/>
          </a:p>
        </p:txBody>
      </p:sp>
      <p:sp>
        <p:nvSpPr>
          <p:cNvPr id="5" name="Slide Number Placeholder 4"/>
          <p:cNvSpPr>
            <a:spLocks noGrp="1"/>
          </p:cNvSpPr>
          <p:nvPr>
            <p:ph type="sldNum" sz="quarter" idx="4"/>
          </p:nvPr>
        </p:nvSpPr>
        <p:spPr/>
        <p:txBody>
          <a:bodyPr/>
          <a:lstStyle/>
          <a:p>
            <a:fld id="{2ABE124A-B5C5-46E0-B944-45307B126769}" type="slidenum">
              <a:rPr lang="en-AU" smtClean="0"/>
              <a:pPr/>
              <a:t>4</a:t>
            </a:fld>
            <a:r>
              <a:rPr lang="en-AU" smtClean="0"/>
              <a:t>  |</a:t>
            </a:r>
            <a:endParaRPr lang="en-AU" dirty="0"/>
          </a:p>
        </p:txBody>
      </p:sp>
    </p:spTree>
    <p:extLst>
      <p:ext uri="{BB962C8B-B14F-4D97-AF65-F5344CB8AC3E}">
        <p14:creationId xmlns:p14="http://schemas.microsoft.com/office/powerpoint/2010/main" val="1904798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Data – Australia wide (continued)</a:t>
            </a:r>
            <a:endParaRPr lang="en-AU" dirty="0"/>
          </a:p>
        </p:txBody>
      </p:sp>
      <p:sp>
        <p:nvSpPr>
          <p:cNvPr id="3" name="Content Placeholder 2"/>
          <p:cNvSpPr>
            <a:spLocks noGrp="1"/>
          </p:cNvSpPr>
          <p:nvPr>
            <p:ph idx="1"/>
          </p:nvPr>
        </p:nvSpPr>
        <p:spPr/>
        <p:txBody>
          <a:bodyPr/>
          <a:lstStyle/>
          <a:p>
            <a:r>
              <a:rPr lang="en-AU" dirty="0"/>
              <a:t>Why use the </a:t>
            </a:r>
            <a:r>
              <a:rPr lang="en-AU" dirty="0" smtClean="0"/>
              <a:t>Australia wide annual </a:t>
            </a:r>
            <a:r>
              <a:rPr lang="en-AU" dirty="0"/>
              <a:t>energy consumption data?</a:t>
            </a:r>
          </a:p>
          <a:p>
            <a:pPr lvl="1"/>
            <a:r>
              <a:rPr lang="en-AU" dirty="0" smtClean="0"/>
              <a:t>Covers most of Australia so offers the opportunity to check if differences exist under different climatic conditions</a:t>
            </a:r>
          </a:p>
          <a:p>
            <a:r>
              <a:rPr lang="en-AU" dirty="0"/>
              <a:t>Limitations with the data used:</a:t>
            </a:r>
          </a:p>
          <a:p>
            <a:pPr lvl="1"/>
            <a:r>
              <a:rPr lang="en-AU" dirty="0" smtClean="0"/>
              <a:t>Yearly </a:t>
            </a:r>
            <a:r>
              <a:rPr lang="en-AU" dirty="0"/>
              <a:t>data – so not able to test for differences at finer temporal </a:t>
            </a:r>
            <a:r>
              <a:rPr lang="en-AU" dirty="0" smtClean="0"/>
              <a:t>scales</a:t>
            </a:r>
          </a:p>
          <a:p>
            <a:pPr lvl="1"/>
            <a:r>
              <a:rPr lang="en-AU" dirty="0" smtClean="0"/>
              <a:t>Only 3 years worth of yearly data so not able to check for trends over time</a:t>
            </a:r>
            <a:endParaRPr lang="en-AU" dirty="0"/>
          </a:p>
          <a:p>
            <a:pPr lvl="1"/>
            <a:r>
              <a:rPr lang="en-AU" dirty="0" smtClean="0"/>
              <a:t>SA2 </a:t>
            </a:r>
            <a:r>
              <a:rPr lang="en-AU" dirty="0"/>
              <a:t>level data – not really able to test at the individual building level</a:t>
            </a:r>
          </a:p>
          <a:p>
            <a:pPr marL="0" indent="0">
              <a:buNone/>
            </a:pPr>
            <a:endParaRPr lang="en-AU" dirty="0" smtClean="0"/>
          </a:p>
          <a:p>
            <a:pPr marL="0" indent="0">
              <a:buNone/>
            </a:pPr>
            <a:endParaRPr lang="en-AU" dirty="0"/>
          </a:p>
        </p:txBody>
      </p:sp>
      <p:sp>
        <p:nvSpPr>
          <p:cNvPr id="4" name="Footer Placeholder 3"/>
          <p:cNvSpPr>
            <a:spLocks noGrp="1"/>
          </p:cNvSpPr>
          <p:nvPr>
            <p:ph type="ftr" sz="quarter" idx="11"/>
          </p:nvPr>
        </p:nvSpPr>
        <p:spPr/>
        <p:txBody>
          <a:bodyPr/>
          <a:lstStyle/>
          <a:p>
            <a:r>
              <a:rPr lang="en-AU" smtClean="0"/>
              <a:t>Energy consumption – The effect of building age  |  Peter Toscas</a:t>
            </a:r>
            <a:endParaRPr lang="en-AU"/>
          </a:p>
        </p:txBody>
      </p:sp>
      <p:sp>
        <p:nvSpPr>
          <p:cNvPr id="5" name="Slide Number Placeholder 4"/>
          <p:cNvSpPr>
            <a:spLocks noGrp="1"/>
          </p:cNvSpPr>
          <p:nvPr>
            <p:ph type="sldNum" sz="quarter" idx="4"/>
          </p:nvPr>
        </p:nvSpPr>
        <p:spPr/>
        <p:txBody>
          <a:bodyPr/>
          <a:lstStyle/>
          <a:p>
            <a:fld id="{2ABE124A-B5C5-46E0-B944-45307B126769}" type="slidenum">
              <a:rPr lang="en-AU" smtClean="0"/>
              <a:pPr/>
              <a:t>5</a:t>
            </a:fld>
            <a:r>
              <a:rPr lang="en-AU" smtClean="0"/>
              <a:t>  |</a:t>
            </a:r>
            <a:endParaRPr lang="en-AU" dirty="0"/>
          </a:p>
        </p:txBody>
      </p:sp>
    </p:spTree>
    <p:extLst>
      <p:ext uri="{BB962C8B-B14F-4D97-AF65-F5344CB8AC3E}">
        <p14:creationId xmlns:p14="http://schemas.microsoft.com/office/powerpoint/2010/main" val="30113234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Methodology – Australia wide</a:t>
            </a:r>
            <a:endParaRPr lang="en-AU" dirty="0"/>
          </a:p>
        </p:txBody>
      </p:sp>
      <p:sp>
        <p:nvSpPr>
          <p:cNvPr id="3" name="Content Placeholder 2"/>
          <p:cNvSpPr>
            <a:spLocks noGrp="1"/>
          </p:cNvSpPr>
          <p:nvPr>
            <p:ph idx="1"/>
          </p:nvPr>
        </p:nvSpPr>
        <p:spPr/>
        <p:txBody>
          <a:bodyPr>
            <a:normAutofit/>
          </a:bodyPr>
          <a:lstStyle/>
          <a:p>
            <a:r>
              <a:rPr lang="en-AU" dirty="0" smtClean="0"/>
              <a:t>Linear mixed effects modelling analysis undertaken to analyse the data</a:t>
            </a:r>
          </a:p>
          <a:p>
            <a:pPr lvl="1"/>
            <a:r>
              <a:rPr lang="en-AU" dirty="0" smtClean="0"/>
              <a:t>A response variable (e.g. energy consumption) is related to explanatory variables which are tested to see if they help explain a “significant amount” of variation in the response variable</a:t>
            </a:r>
          </a:p>
          <a:p>
            <a:pPr lvl="1"/>
            <a:r>
              <a:rPr lang="en-AU" dirty="0" smtClean="0"/>
              <a:t>The linear mixed effects allows some variables to have random coefficients:</a:t>
            </a:r>
          </a:p>
          <a:p>
            <a:pPr lvl="2"/>
            <a:r>
              <a:rPr lang="en-AU" dirty="0" smtClean="0"/>
              <a:t>Each SA2 can have different intercept</a:t>
            </a:r>
          </a:p>
          <a:p>
            <a:pPr lvl="2"/>
            <a:r>
              <a:rPr lang="en-AU" dirty="0" smtClean="0"/>
              <a:t>No trend or seasonal effects included as not enough time points in the data</a:t>
            </a:r>
          </a:p>
          <a:p>
            <a:pPr lvl="1"/>
            <a:r>
              <a:rPr lang="en-AU" dirty="0" smtClean="0"/>
              <a:t>Twist: Many explanatory variables are compositional in nature.  For example, they can represent the proportion of separate houses, proportion of semi-detached dwellings and the proportion of flats/units</a:t>
            </a:r>
          </a:p>
          <a:p>
            <a:pPr lvl="1"/>
            <a:r>
              <a:rPr lang="en-AU" dirty="0" smtClean="0"/>
              <a:t>The linear mixed effects analysis respects the compositional nature of many of the explanatory variables.</a:t>
            </a:r>
            <a:endParaRPr lang="en-AU" dirty="0"/>
          </a:p>
        </p:txBody>
      </p:sp>
      <p:sp>
        <p:nvSpPr>
          <p:cNvPr id="4" name="Footer Placeholder 3"/>
          <p:cNvSpPr>
            <a:spLocks noGrp="1"/>
          </p:cNvSpPr>
          <p:nvPr>
            <p:ph type="ftr" sz="quarter" idx="11"/>
          </p:nvPr>
        </p:nvSpPr>
        <p:spPr/>
        <p:txBody>
          <a:bodyPr/>
          <a:lstStyle/>
          <a:p>
            <a:r>
              <a:rPr lang="en-AU" smtClean="0"/>
              <a:t>Energy consumption – The effect of building age  |  Peter Toscas</a:t>
            </a:r>
            <a:endParaRPr lang="en-AU"/>
          </a:p>
        </p:txBody>
      </p:sp>
      <p:sp>
        <p:nvSpPr>
          <p:cNvPr id="5" name="Slide Number Placeholder 4"/>
          <p:cNvSpPr>
            <a:spLocks noGrp="1"/>
          </p:cNvSpPr>
          <p:nvPr>
            <p:ph type="sldNum" sz="quarter" idx="4"/>
          </p:nvPr>
        </p:nvSpPr>
        <p:spPr/>
        <p:txBody>
          <a:bodyPr/>
          <a:lstStyle/>
          <a:p>
            <a:fld id="{2ABE124A-B5C5-46E0-B944-45307B126769}" type="slidenum">
              <a:rPr lang="en-AU" smtClean="0"/>
              <a:pPr/>
              <a:t>6</a:t>
            </a:fld>
            <a:r>
              <a:rPr lang="en-AU" smtClean="0"/>
              <a:t>  |</a:t>
            </a:r>
            <a:endParaRPr lang="en-AU" dirty="0"/>
          </a:p>
        </p:txBody>
      </p:sp>
    </p:spTree>
    <p:extLst>
      <p:ext uri="{BB962C8B-B14F-4D97-AF65-F5344CB8AC3E}">
        <p14:creationId xmlns:p14="http://schemas.microsoft.com/office/powerpoint/2010/main" val="2636423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Results – Australia wide</a:t>
            </a:r>
            <a:endParaRPr lang="en-AU" dirty="0"/>
          </a:p>
        </p:txBody>
      </p:sp>
      <p:sp>
        <p:nvSpPr>
          <p:cNvPr id="3" name="Content Placeholder 2"/>
          <p:cNvSpPr>
            <a:spLocks noGrp="1"/>
          </p:cNvSpPr>
          <p:nvPr>
            <p:ph idx="1"/>
          </p:nvPr>
        </p:nvSpPr>
        <p:spPr/>
        <p:txBody>
          <a:bodyPr>
            <a:normAutofit/>
          </a:bodyPr>
          <a:lstStyle/>
          <a:p>
            <a:r>
              <a:rPr lang="en-AU" dirty="0" smtClean="0"/>
              <a:t>Analysis of annual residential energy usage for the Australia wide SA2s showed that the following variables explained significant variation in the mean residential energy usage:</a:t>
            </a:r>
          </a:p>
          <a:p>
            <a:pPr lvl="1"/>
            <a:r>
              <a:rPr lang="en-AU" dirty="0" smtClean="0"/>
              <a:t>Building age</a:t>
            </a:r>
          </a:p>
          <a:p>
            <a:pPr lvl="1"/>
            <a:r>
              <a:rPr lang="en-AU" dirty="0" smtClean="0"/>
              <a:t>Wall type</a:t>
            </a:r>
          </a:p>
          <a:p>
            <a:pPr lvl="1"/>
            <a:r>
              <a:rPr lang="en-AU" dirty="0" smtClean="0"/>
              <a:t>Roof type</a:t>
            </a:r>
          </a:p>
          <a:p>
            <a:pPr lvl="1"/>
            <a:r>
              <a:rPr lang="en-AU" dirty="0" smtClean="0"/>
              <a:t>Building type floor area</a:t>
            </a:r>
          </a:p>
          <a:p>
            <a:pPr lvl="1"/>
            <a:r>
              <a:rPr lang="en-AU" dirty="0" err="1" smtClean="0"/>
              <a:t>Equivalised</a:t>
            </a:r>
            <a:r>
              <a:rPr lang="en-AU" dirty="0" smtClean="0"/>
              <a:t> income</a:t>
            </a:r>
          </a:p>
          <a:p>
            <a:pPr lvl="1"/>
            <a:r>
              <a:rPr lang="en-AU" dirty="0" smtClean="0"/>
              <a:t>Tenure type</a:t>
            </a:r>
          </a:p>
          <a:p>
            <a:pPr lvl="1"/>
            <a:r>
              <a:rPr lang="en-AU" dirty="0" smtClean="0"/>
              <a:t>Interaction between cooling degree days and climate zone</a:t>
            </a:r>
          </a:p>
        </p:txBody>
      </p:sp>
      <p:sp>
        <p:nvSpPr>
          <p:cNvPr id="4" name="Footer Placeholder 3"/>
          <p:cNvSpPr>
            <a:spLocks noGrp="1"/>
          </p:cNvSpPr>
          <p:nvPr>
            <p:ph type="ftr" sz="quarter" idx="11"/>
          </p:nvPr>
        </p:nvSpPr>
        <p:spPr/>
        <p:txBody>
          <a:bodyPr/>
          <a:lstStyle/>
          <a:p>
            <a:r>
              <a:rPr lang="en-AU" smtClean="0"/>
              <a:t>Energy consumption – The effect of building age  |  Peter Toscas</a:t>
            </a:r>
            <a:endParaRPr lang="en-AU"/>
          </a:p>
        </p:txBody>
      </p:sp>
      <p:sp>
        <p:nvSpPr>
          <p:cNvPr id="5" name="Slide Number Placeholder 4"/>
          <p:cNvSpPr>
            <a:spLocks noGrp="1"/>
          </p:cNvSpPr>
          <p:nvPr>
            <p:ph type="sldNum" sz="quarter" idx="4"/>
          </p:nvPr>
        </p:nvSpPr>
        <p:spPr/>
        <p:txBody>
          <a:bodyPr/>
          <a:lstStyle/>
          <a:p>
            <a:fld id="{2ABE124A-B5C5-46E0-B944-45307B126769}" type="slidenum">
              <a:rPr lang="en-AU" smtClean="0"/>
              <a:pPr/>
              <a:t>7</a:t>
            </a:fld>
            <a:r>
              <a:rPr lang="en-AU" smtClean="0"/>
              <a:t>  |</a:t>
            </a:r>
            <a:endParaRPr lang="en-AU" dirty="0"/>
          </a:p>
        </p:txBody>
      </p:sp>
    </p:spTree>
    <p:extLst>
      <p:ext uri="{BB962C8B-B14F-4D97-AF65-F5344CB8AC3E}">
        <p14:creationId xmlns:p14="http://schemas.microsoft.com/office/powerpoint/2010/main" val="2346215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Results</a:t>
            </a:r>
            <a:endParaRPr lang="en-AU" dirty="0"/>
          </a:p>
        </p:txBody>
      </p:sp>
      <p:sp>
        <p:nvSpPr>
          <p:cNvPr id="3" name="Content Placeholder 2"/>
          <p:cNvSpPr>
            <a:spLocks noGrp="1"/>
          </p:cNvSpPr>
          <p:nvPr>
            <p:ph idx="1"/>
          </p:nvPr>
        </p:nvSpPr>
        <p:spPr/>
        <p:txBody>
          <a:bodyPr>
            <a:normAutofit/>
          </a:bodyPr>
          <a:lstStyle/>
          <a:p>
            <a:r>
              <a:rPr lang="en-AU" dirty="0" smtClean="0"/>
              <a:t>Three building age categories compared:</a:t>
            </a:r>
          </a:p>
          <a:p>
            <a:pPr lvl="1"/>
            <a:r>
              <a:rPr lang="en-AU" dirty="0" smtClean="0"/>
              <a:t>Built before 1982</a:t>
            </a:r>
          </a:p>
          <a:p>
            <a:pPr lvl="1"/>
            <a:r>
              <a:rPr lang="en-AU" dirty="0" smtClean="0"/>
              <a:t>Built from 1982 to 1996</a:t>
            </a:r>
          </a:p>
          <a:p>
            <a:pPr lvl="1"/>
            <a:r>
              <a:rPr lang="en-AU" dirty="0" smtClean="0"/>
              <a:t>Built from 1997 to 2011</a:t>
            </a:r>
          </a:p>
          <a:p>
            <a:r>
              <a:rPr lang="en-AU" dirty="0" smtClean="0"/>
              <a:t>Buildings built from 1982 to 1996, on average, had significantly higher household average annual energy consumption than the buildings built:</a:t>
            </a:r>
          </a:p>
          <a:p>
            <a:pPr lvl="1"/>
            <a:r>
              <a:rPr lang="en-AU" dirty="0" smtClean="0"/>
              <a:t>Before 1982</a:t>
            </a:r>
          </a:p>
          <a:p>
            <a:pPr lvl="1"/>
            <a:r>
              <a:rPr lang="en-AU" dirty="0" smtClean="0"/>
              <a:t>From 1997 to 2011</a:t>
            </a:r>
          </a:p>
          <a:p>
            <a:r>
              <a:rPr lang="en-AU" dirty="0" smtClean="0"/>
              <a:t>Buildings built before 1982 had marginally lower average yearly household energy consumption than those built from 1997 to 2011</a:t>
            </a:r>
            <a:endParaRPr lang="en-AU" dirty="0"/>
          </a:p>
        </p:txBody>
      </p:sp>
      <p:sp>
        <p:nvSpPr>
          <p:cNvPr id="4" name="Footer Placeholder 3"/>
          <p:cNvSpPr>
            <a:spLocks noGrp="1"/>
          </p:cNvSpPr>
          <p:nvPr>
            <p:ph type="ftr" sz="quarter" idx="11"/>
          </p:nvPr>
        </p:nvSpPr>
        <p:spPr/>
        <p:txBody>
          <a:bodyPr/>
          <a:lstStyle/>
          <a:p>
            <a:r>
              <a:rPr lang="en-AU" smtClean="0"/>
              <a:t>Energy consumption – The effect of building age  |  Peter Toscas</a:t>
            </a:r>
            <a:endParaRPr lang="en-AU"/>
          </a:p>
        </p:txBody>
      </p:sp>
      <p:sp>
        <p:nvSpPr>
          <p:cNvPr id="5" name="Slide Number Placeholder 4"/>
          <p:cNvSpPr>
            <a:spLocks noGrp="1"/>
          </p:cNvSpPr>
          <p:nvPr>
            <p:ph type="sldNum" sz="quarter" idx="4"/>
          </p:nvPr>
        </p:nvSpPr>
        <p:spPr/>
        <p:txBody>
          <a:bodyPr/>
          <a:lstStyle/>
          <a:p>
            <a:fld id="{2ABE124A-B5C5-46E0-B944-45307B126769}" type="slidenum">
              <a:rPr lang="en-AU" smtClean="0"/>
              <a:pPr/>
              <a:t>8</a:t>
            </a:fld>
            <a:r>
              <a:rPr lang="en-AU" smtClean="0"/>
              <a:t>  |</a:t>
            </a:r>
            <a:endParaRPr lang="en-AU" dirty="0"/>
          </a:p>
        </p:txBody>
      </p:sp>
    </p:spTree>
    <p:extLst>
      <p:ext uri="{BB962C8B-B14F-4D97-AF65-F5344CB8AC3E}">
        <p14:creationId xmlns:p14="http://schemas.microsoft.com/office/powerpoint/2010/main" val="14563512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Results</a:t>
            </a:r>
            <a:endParaRPr lang="en-AU" dirty="0"/>
          </a:p>
        </p:txBody>
      </p:sp>
      <p:sp>
        <p:nvSpPr>
          <p:cNvPr id="3" name="Footer Placeholder 2"/>
          <p:cNvSpPr>
            <a:spLocks noGrp="1"/>
          </p:cNvSpPr>
          <p:nvPr>
            <p:ph type="ftr" sz="quarter" idx="11"/>
          </p:nvPr>
        </p:nvSpPr>
        <p:spPr/>
        <p:txBody>
          <a:bodyPr/>
          <a:lstStyle/>
          <a:p>
            <a:r>
              <a:rPr lang="en-AU" smtClean="0"/>
              <a:t>Energy consumption – The effect of building age  |  Peter Toscas</a:t>
            </a:r>
            <a:endParaRPr lang="en-AU"/>
          </a:p>
        </p:txBody>
      </p:sp>
      <p:sp>
        <p:nvSpPr>
          <p:cNvPr id="4" name="Slide Number Placeholder 3"/>
          <p:cNvSpPr>
            <a:spLocks noGrp="1"/>
          </p:cNvSpPr>
          <p:nvPr>
            <p:ph type="sldNum" sz="quarter" idx="4"/>
          </p:nvPr>
        </p:nvSpPr>
        <p:spPr/>
        <p:txBody>
          <a:bodyPr/>
          <a:lstStyle/>
          <a:p>
            <a:fld id="{2ABE124A-B5C5-46E0-B944-45307B126769}" type="slidenum">
              <a:rPr lang="en-AU" smtClean="0"/>
              <a:pPr/>
              <a:t>9</a:t>
            </a:fld>
            <a:r>
              <a:rPr lang="en-AU" smtClean="0"/>
              <a:t>  |</a:t>
            </a:r>
            <a:endParaRPr lang="en-AU"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1511935" y="407352"/>
            <a:ext cx="6120130" cy="6043295"/>
          </a:xfrm>
          <a:prstGeom prst="rect">
            <a:avLst/>
          </a:prstGeom>
          <a:noFill/>
          <a:ln>
            <a:noFill/>
          </a:ln>
        </p:spPr>
      </p:pic>
    </p:spTree>
    <p:extLst>
      <p:ext uri="{BB962C8B-B14F-4D97-AF65-F5344CB8AC3E}">
        <p14:creationId xmlns:p14="http://schemas.microsoft.com/office/powerpoint/2010/main" val="461189356"/>
      </p:ext>
    </p:extLst>
  </p:cSld>
  <p:clrMapOvr>
    <a:masterClrMapping/>
  </p:clrMapOvr>
</p:sld>
</file>

<file path=ppt/theme/theme1.xml><?xml version="1.0" encoding="utf-8"?>
<a:theme xmlns:a="http://schemas.openxmlformats.org/drawingml/2006/main" name="15-00377_CSIRODATA61_PowerPoint">
  <a:themeElements>
    <a:clrScheme name="CSIRO DATA61">
      <a:dk1>
        <a:sysClr val="windowText" lastClr="000000"/>
      </a:dk1>
      <a:lt1>
        <a:srgbClr val="FFFFFF"/>
      </a:lt1>
      <a:dk2>
        <a:srgbClr val="000000"/>
      </a:dk2>
      <a:lt2>
        <a:srgbClr val="FFFFFF"/>
      </a:lt2>
      <a:accent1>
        <a:srgbClr val="30B787"/>
      </a:accent1>
      <a:accent2>
        <a:srgbClr val="007A53"/>
      </a:accent2>
      <a:accent3>
        <a:srgbClr val="6D2077"/>
      </a:accent3>
      <a:accent4>
        <a:srgbClr val="004B87"/>
      </a:accent4>
      <a:accent5>
        <a:srgbClr val="78BE20"/>
      </a:accent5>
      <a:accent6>
        <a:srgbClr val="2DCCD3"/>
      </a:accent6>
      <a:hlink>
        <a:srgbClr val="00313C"/>
      </a:hlink>
      <a:folHlink>
        <a:srgbClr val="E4002B"/>
      </a:folHlink>
    </a:clrScheme>
    <a:fontScheme name="CSIRO fonts">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Data61 PowerPoint.potx [Read-Only]" id="{88801DB1-BBF6-4934-8A29-02A7B9BFC9D3}" vid="{DDFA7B71-8C23-42B1-B634-93C7E8D8716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oject Document" ma:contentTypeID="0x0101003E176DB281BDFD44AC9699FED26A24D70090FDAD1DFE61D644AB5F337556014636" ma:contentTypeVersion="" ma:contentTypeDescription="" ma:contentTypeScope="" ma:versionID="f3c2985e7393a128ea3994eb2f299d6e">
  <xsd:schema xmlns:xsd="http://www.w3.org/2001/XMLSchema" xmlns:xs="http://www.w3.org/2001/XMLSchema" xmlns:p="http://schemas.microsoft.com/office/2006/metadata/properties" xmlns:ns2="afaa00d6-2370-4fd4-8f7c-cb5ed308212d" targetNamespace="http://schemas.microsoft.com/office/2006/metadata/properties" ma:root="true" ma:fieldsID="84e52a653cdb5d1205518dd667d9a189" ns2:_="">
    <xsd:import namespace="afaa00d6-2370-4fd4-8f7c-cb5ed308212d"/>
    <xsd:element name="properties">
      <xsd:complexType>
        <xsd:sequence>
          <xsd:element name="documentManagement">
            <xsd:complexType>
              <xsd:all>
                <xsd:element ref="ns2:nbbfd93661ed4141a58b997e25f496f3" minOccurs="0"/>
                <xsd:element ref="ns2:TaxCatchAll" minOccurs="0"/>
                <xsd:element ref="ns2:TaxCatchAllLabel" minOccurs="0"/>
                <xsd:element ref="ns2:o0d3d2ce1a1442489bb823346a0fcc1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aa00d6-2370-4fd4-8f7c-cb5ed308212d" elementFormDefault="qualified">
    <xsd:import namespace="http://schemas.microsoft.com/office/2006/documentManagement/types"/>
    <xsd:import namespace="http://schemas.microsoft.com/office/infopath/2007/PartnerControls"/>
    <xsd:element name="nbbfd93661ed4141a58b997e25f496f3" ma:index="8" nillable="true" ma:taxonomy="true" ma:internalName="nbbfd93661ed4141a58b997e25f496f3" ma:taxonomyFieldName="DocumentType" ma:displayName="Document Type" ma:default="" ma:fieldId="{7bbfd936-61ed-4141-a58b-997e25f496f3}" ma:sspId="7cf5bfb1-72c6-4061-96ba-7e03c9acd897" ma:termSetId="370fd541-af59-412f-bf27-0625c96f45c4" ma:anchorId="00000000-0000-0000-0000-000000000000" ma:open="true" ma:isKeyword="false">
      <xsd:complexType>
        <xsd:sequence>
          <xsd:element ref="pc:Terms" minOccurs="0" maxOccurs="1"/>
        </xsd:sequence>
      </xsd:complexType>
    </xsd:element>
    <xsd:element name="TaxCatchAll" ma:index="9" nillable="true" ma:displayName="Taxonomy Catch All Column" ma:hidden="true" ma:list="{3D510B92-381C-4CE8-AB5A-201936B01B0E}" ma:internalName="TaxCatchAll" ma:showField="CatchAllData" ma:web="{90107b39-2fa9-4831-b959-414c2022839c}">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3D510B92-381C-4CE8-AB5A-201936B01B0E}" ma:internalName="TaxCatchAllLabel" ma:readOnly="true" ma:showField="CatchAllDataLabel" ma:web="{90107b39-2fa9-4831-b959-414c2022839c}">
      <xsd:complexType>
        <xsd:complexContent>
          <xsd:extension base="dms:MultiChoiceLookup">
            <xsd:sequence>
              <xsd:element name="Value" type="dms:Lookup" maxOccurs="unbounded" minOccurs="0" nillable="true"/>
            </xsd:sequence>
          </xsd:extension>
        </xsd:complexContent>
      </xsd:complexType>
    </xsd:element>
    <xsd:element name="o0d3d2ce1a1442489bb823346a0fcc1e" ma:index="12" nillable="true" ma:taxonomy="true" ma:internalName="o0d3d2ce1a1442489bb823346a0fcc1e" ma:taxonomyFieldName="ProjectPhase" ma:displayName="Project Phase" ma:default="" ma:fieldId="{80d3d2ce-1a14-4248-9bb8-23346a0fcc1e}" ma:sspId="7cf5bfb1-72c6-4061-96ba-7e03c9acd897" ma:termSetId="2ba43792-0e64-4935-8dec-28d4aead2831"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o0d3d2ce1a1442489bb823346a0fcc1e xmlns="afaa00d6-2370-4fd4-8f7c-cb5ed308212d">
      <Terms xmlns="http://schemas.microsoft.com/office/infopath/2007/PartnerControls"/>
    </o0d3d2ce1a1442489bb823346a0fcc1e>
    <TaxCatchAll xmlns="afaa00d6-2370-4fd4-8f7c-cb5ed308212d"/>
    <nbbfd93661ed4141a58b997e25f496f3 xmlns="afaa00d6-2370-4fd4-8f7c-cb5ed308212d">
      <Terms xmlns="http://schemas.microsoft.com/office/infopath/2007/PartnerControls"/>
    </nbbfd93661ed4141a58b997e25f496f3>
  </documentManagement>
</p:properties>
</file>

<file path=customXml/itemProps1.xml><?xml version="1.0" encoding="utf-8"?>
<ds:datastoreItem xmlns:ds="http://schemas.openxmlformats.org/officeDocument/2006/customXml" ds:itemID="{FC2DF44F-AD8B-49C6-9062-A5849BCF9B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faa00d6-2370-4fd4-8f7c-cb5ed308212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31B9A48-B5D7-4248-BFB3-B7487537DE30}">
  <ds:schemaRefs>
    <ds:schemaRef ds:uri="http://schemas.microsoft.com/sharepoint/v3/contenttype/forms"/>
  </ds:schemaRefs>
</ds:datastoreItem>
</file>

<file path=customXml/itemProps3.xml><?xml version="1.0" encoding="utf-8"?>
<ds:datastoreItem xmlns:ds="http://schemas.openxmlformats.org/officeDocument/2006/customXml" ds:itemID="{943E1E46-0E8E-4AAE-8543-947C414159E9}">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afaa00d6-2370-4fd4-8f7c-cb5ed308212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Data61 PowerPoint</Template>
  <TotalTime>1051</TotalTime>
  <Words>852</Words>
  <Application>Microsoft Office PowerPoint</Application>
  <PresentationFormat>On-screen Show (4:3)</PresentationFormat>
  <Paragraphs>105</Paragraphs>
  <Slides>11</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Calibri</vt:lpstr>
      <vt:lpstr>15-00377_CSIRODATA61_PowerPoint</vt:lpstr>
      <vt:lpstr>Energy consumption</vt:lpstr>
      <vt:lpstr>Introduction</vt:lpstr>
      <vt:lpstr>Why undertake this work?</vt:lpstr>
      <vt:lpstr>Data – Australia wide</vt:lpstr>
      <vt:lpstr>Data – Australia wide (continued)</vt:lpstr>
      <vt:lpstr>Methodology – Australia wide</vt:lpstr>
      <vt:lpstr>Results – Australia wide</vt:lpstr>
      <vt:lpstr>Results</vt:lpstr>
      <vt:lpstr>Results</vt:lpstr>
      <vt:lpstr>Results</vt:lpstr>
      <vt:lpstr>Thank you</vt:lpstr>
    </vt:vector>
  </TitlesOfParts>
  <Company>CSIRO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Russell, Gabby (Comms, North Ryde)</dc:creator>
  <cp:lastModifiedBy>Berry, Adam (Energy, Newcastle)</cp:lastModifiedBy>
  <cp:revision>69</cp:revision>
  <cp:lastPrinted>2017-01-23T04:27:26Z</cp:lastPrinted>
  <dcterms:created xsi:type="dcterms:W3CDTF">2016-01-27T22:38:11Z</dcterms:created>
  <dcterms:modified xsi:type="dcterms:W3CDTF">2019-02-12T04:13:34Z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0x0101003E176DB281BDFD44AC9699FED26A24D70090FDAD1DFE61D644AB5F337556014636</vt:lpwstr>
  </property>
  <property fmtid="{D5CDD505-2E9C-101B-9397-08002B2CF9AE}" pid="3" name="DocumentType">
    <vt:lpwstr/>
  </property>
  <property fmtid="{D5CDD505-2E9C-101B-9397-08002B2CF9AE}" pid="4" name="ProjectPhase">
    <vt:lpwstr/>
  </property>
</Properties>
</file>