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22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charts/colors2.xml" ContentType="application/vnd.ms-office.chartcolorstyle+xml"/>
  <Override PartName="/ppt/charts/style2.xml" ContentType="application/vnd.ms-office.chartstyl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264" r:id="rId3"/>
    <p:sldId id="300" r:id="rId4"/>
    <p:sldId id="302" r:id="rId5"/>
    <p:sldId id="303" r:id="rId6"/>
    <p:sldId id="299" r:id="rId7"/>
    <p:sldId id="294" r:id="rId8"/>
    <p:sldId id="308" r:id="rId9"/>
    <p:sldId id="293" r:id="rId10"/>
    <p:sldId id="292" r:id="rId11"/>
    <p:sldId id="287" r:id="rId12"/>
    <p:sldId id="305" r:id="rId13"/>
    <p:sldId id="291" r:id="rId14"/>
    <p:sldId id="304" r:id="rId15"/>
    <p:sldId id="298" r:id="rId16"/>
    <p:sldId id="295" r:id="rId17"/>
    <p:sldId id="296" r:id="rId18"/>
    <p:sldId id="309" r:id="rId19"/>
    <p:sldId id="306" r:id="rId20"/>
    <p:sldId id="288" r:id="rId21"/>
    <p:sldId id="307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15" autoAdjust="0"/>
  </p:normalViewPr>
  <p:slideViewPr>
    <p:cSldViewPr showGuides="1">
      <p:cViewPr varScale="1">
        <p:scale>
          <a:sx n="128" d="100"/>
          <a:sy n="128" d="100"/>
        </p:scale>
        <p:origin x="1426" y="72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3"/>
              <c:layout>
                <c:manualLayout>
                  <c:x val="0.17776282538411722"/>
                  <c:y val="-4.036347046730267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Sheet1!$H$14:$H$18</c:f>
              <c:strCache>
                <c:ptCount val="5"/>
                <c:pt idx="0">
                  <c:v>Heating</c:v>
                </c:pt>
                <c:pt idx="1">
                  <c:v>Cooling</c:v>
                </c:pt>
                <c:pt idx="2">
                  <c:v>Hot water</c:v>
                </c:pt>
                <c:pt idx="3">
                  <c:v>Lighting &amp; plug loads</c:v>
                </c:pt>
                <c:pt idx="4">
                  <c:v>Pool pump</c:v>
                </c:pt>
              </c:strCache>
            </c:strRef>
          </c:cat>
          <c:val>
            <c:numRef>
              <c:f>Sheet1!$J$14:$J$18</c:f>
              <c:numCache>
                <c:formatCode>General</c:formatCode>
                <c:ptCount val="5"/>
                <c:pt idx="0">
                  <c:v>9.4847999999999999</c:v>
                </c:pt>
                <c:pt idx="1">
                  <c:v>126.46400000000001</c:v>
                </c:pt>
                <c:pt idx="2">
                  <c:v>56.908799999999999</c:v>
                </c:pt>
                <c:pt idx="3">
                  <c:v>66.393600000000006</c:v>
                </c:pt>
                <c:pt idx="4">
                  <c:v>56.908799999999999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3"/>
              <c:layout>
                <c:manualLayout>
                  <c:x val="0.17776282538411722"/>
                  <c:y val="-4.036347046730267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&quot;$&quot;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Sheet1!$H$14:$H$18</c:f>
              <c:strCache>
                <c:ptCount val="5"/>
                <c:pt idx="0">
                  <c:v>Heating</c:v>
                </c:pt>
                <c:pt idx="1">
                  <c:v>Cooling</c:v>
                </c:pt>
                <c:pt idx="2">
                  <c:v>Hot water</c:v>
                </c:pt>
                <c:pt idx="3">
                  <c:v>Lighting &amp; plug loads</c:v>
                </c:pt>
                <c:pt idx="4">
                  <c:v>Pool pump</c:v>
                </c:pt>
              </c:strCache>
            </c:strRef>
          </c:cat>
          <c:val>
            <c:numRef>
              <c:f>Sheet1!$J$14:$J$18</c:f>
              <c:numCache>
                <c:formatCode>General</c:formatCode>
                <c:ptCount val="5"/>
                <c:pt idx="0">
                  <c:v>9.4847999999999999</c:v>
                </c:pt>
                <c:pt idx="1">
                  <c:v>126.46400000000001</c:v>
                </c:pt>
                <c:pt idx="2">
                  <c:v>56.908799999999999</c:v>
                </c:pt>
                <c:pt idx="3">
                  <c:v>66.393600000000006</c:v>
                </c:pt>
                <c:pt idx="4">
                  <c:v>56.908799999999999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4/12/2018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4/12/2018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 smtClean="0"/>
              <a:t>Click to edit Master title style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Presentation title  |  Presenter name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 dirty="0" smtClean="0"/>
              <a:t>Presentation title  |  Presenter name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11" Type="http://schemas.openxmlformats.org/officeDocument/2006/relationships/image" Target="../media/image3.png"/><Relationship Id="rId5" Type="http://schemas.openxmlformats.org/officeDocument/2006/relationships/image" Target="../media/image22.png"/><Relationship Id="rId10" Type="http://schemas.openxmlformats.org/officeDocument/2006/relationships/image" Target="../media/image26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Air-conditioner use prediction from interval meter data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Asia-Pacific Solar Research Conference – Sydney 2018</a:t>
            </a:r>
            <a:endParaRPr lang="en-AU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CSIRO ENERGY</a:t>
            </a:r>
          </a:p>
        </p:txBody>
      </p:sp>
      <p:sp>
        <p:nvSpPr>
          <p:cNvPr id="12" name="Footer Placeholder 2"/>
          <p:cNvSpPr txBox="1">
            <a:spLocks/>
          </p:cNvSpPr>
          <p:nvPr/>
        </p:nvSpPr>
        <p:spPr bwMode="auto">
          <a:xfrm>
            <a:off x="360363" y="4700964"/>
            <a:ext cx="80422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b="1" dirty="0" smtClean="0">
                <a:solidFill>
                  <a:schemeClr val="bg1"/>
                </a:solidFill>
                <a:latin typeface="Calibri" pitchFamily="34" charset="0"/>
              </a:rPr>
              <a:t>Dr Mark Goldsworthy </a:t>
            </a:r>
            <a:r>
              <a:rPr lang="en-AU" sz="1600" dirty="0">
                <a:solidFill>
                  <a:schemeClr val="bg1"/>
                </a:solidFill>
                <a:latin typeface="Calibri" pitchFamily="34" charset="0"/>
              </a:rPr>
              <a:t>|  </a:t>
            </a:r>
            <a:r>
              <a:rPr lang="en-AU" sz="1600" dirty="0" smtClean="0">
                <a:solidFill>
                  <a:schemeClr val="bg1"/>
                </a:solidFill>
                <a:latin typeface="Calibri" pitchFamily="34" charset="0"/>
              </a:rPr>
              <a:t>Researcher 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 bwMode="auto">
          <a:xfrm>
            <a:off x="361950" y="4962901"/>
            <a:ext cx="80422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AU" sz="1600" dirty="0" smtClean="0">
                <a:solidFill>
                  <a:schemeClr val="bg1"/>
                </a:solidFill>
                <a:latin typeface="Calibri" pitchFamily="34" charset="0"/>
              </a:rPr>
              <a:t>5 December 2018</a:t>
            </a:r>
            <a:endParaRPr lang="en-US" sz="1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89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 smtClean="0"/>
              <a:t>Training a single house model (known data)</a:t>
            </a:r>
            <a:endParaRPr lang="en-AU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10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2054" name="Picture 6" descr="https://static.thenounproject.com/png/2054439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751" y="2581031"/>
            <a:ext cx="425522" cy="42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720" y="2558110"/>
            <a:ext cx="448444" cy="4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stCxn id="2056" idx="3"/>
          </p:cNvCxnSpPr>
          <p:nvPr/>
        </p:nvCxnSpPr>
        <p:spPr>
          <a:xfrm>
            <a:off x="4006164" y="2782332"/>
            <a:ext cx="37030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723172" y="2492896"/>
            <a:ext cx="1905000" cy="1905000"/>
            <a:chOff x="1723172" y="2492896"/>
            <a:chExt cx="1905000" cy="1905000"/>
          </a:xfrm>
        </p:grpSpPr>
        <p:pic>
          <p:nvPicPr>
            <p:cNvPr id="2062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172" y="2492896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2498336" y="3147432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2052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2262796" y="3291448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9" name="Elbow Connector 18"/>
          <p:cNvCxnSpPr/>
          <p:nvPr/>
        </p:nvCxnSpPr>
        <p:spPr>
          <a:xfrm rot="5400000" flipH="1" flipV="1">
            <a:off x="3083687" y="3097706"/>
            <a:ext cx="789408" cy="607103"/>
          </a:xfrm>
          <a:prstGeom prst="bentConnector3">
            <a:avLst>
              <a:gd name="adj1" fmla="val 78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70" name="Picture 22" descr="https://static.thenounproject.com/png/532284-200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4"/>
          <a:stretch/>
        </p:blipFill>
        <p:spPr bwMode="auto">
          <a:xfrm>
            <a:off x="6007075" y="2492896"/>
            <a:ext cx="86918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3" name="TextBox 2062"/>
          <p:cNvSpPr txBox="1"/>
          <p:nvPr/>
        </p:nvSpPr>
        <p:spPr>
          <a:xfrm>
            <a:off x="2949140" y="2028718"/>
            <a:ext cx="13580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/>
              <a:t>Training information</a:t>
            </a:r>
            <a:endParaRPr lang="en-AU" sz="11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4820522" y="2782332"/>
            <a:ext cx="2555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9" name="Elbow Connector 2068"/>
          <p:cNvCxnSpPr>
            <a:stCxn id="2052" idx="0"/>
            <a:endCxn id="2070" idx="0"/>
          </p:cNvCxnSpPr>
          <p:nvPr/>
        </p:nvCxnSpPr>
        <p:spPr>
          <a:xfrm rot="5400000" flipH="1" flipV="1">
            <a:off x="4081428" y="931210"/>
            <a:ext cx="798552" cy="3921924"/>
          </a:xfrm>
          <a:prstGeom prst="bentConnector3">
            <a:avLst>
              <a:gd name="adj1" fmla="val 128627"/>
            </a:avLst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Straight Arrow Connector 2074"/>
          <p:cNvCxnSpPr/>
          <p:nvPr/>
        </p:nvCxnSpPr>
        <p:spPr>
          <a:xfrm flipH="1">
            <a:off x="6516215" y="3212976"/>
            <a:ext cx="1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916576" y="4270657"/>
            <a:ext cx="13917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/>
              <a:t>A/c on/off prediction</a:t>
            </a:r>
            <a:endParaRPr lang="en-AU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5940152" y="3008932"/>
            <a:ext cx="11384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House A model</a:t>
            </a:r>
            <a:endParaRPr lang="en-AU" sz="1200" dirty="0"/>
          </a:p>
        </p:txBody>
      </p:sp>
      <p:sp>
        <p:nvSpPr>
          <p:cNvPr id="121" name="TextBox 120"/>
          <p:cNvSpPr txBox="1"/>
          <p:nvPr/>
        </p:nvSpPr>
        <p:spPr>
          <a:xfrm>
            <a:off x="2322851" y="4045969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House A</a:t>
            </a:r>
            <a:endParaRPr lang="en-AU" sz="1200" dirty="0"/>
          </a:p>
        </p:txBody>
      </p:sp>
      <p:pic>
        <p:nvPicPr>
          <p:cNvPr id="6152" name="Picture 8" descr="https://static.thenounproject.com/png/1992082-2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626" y="3890339"/>
            <a:ext cx="625592" cy="62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974629" y="2581031"/>
                <a:ext cx="821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629" y="2581031"/>
                <a:ext cx="821507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Elbow Connector 8"/>
          <p:cNvCxnSpPr>
            <a:stCxn id="6152" idx="0"/>
          </p:cNvCxnSpPr>
          <p:nvPr/>
        </p:nvCxnSpPr>
        <p:spPr>
          <a:xfrm rot="5400000" flipH="1" flipV="1">
            <a:off x="4702187" y="3212524"/>
            <a:ext cx="865050" cy="49058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727666" y="2793792"/>
            <a:ext cx="25553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95182" y="4553404"/>
            <a:ext cx="9749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/>
              <a:t>Weather data</a:t>
            </a:r>
            <a:endParaRPr lang="en-AU" sz="1100" dirty="0"/>
          </a:p>
        </p:txBody>
      </p:sp>
    </p:spTree>
    <p:extLst>
      <p:ext uri="{BB962C8B-B14F-4D97-AF65-F5344CB8AC3E}">
        <p14:creationId xmlns:p14="http://schemas.microsoft.com/office/powerpoint/2010/main" val="34911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34818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11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10429" y="1413779"/>
            <a:ext cx="29626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AU" sz="1200" dirty="0" smtClean="0"/>
              <a:t>Gaussian Process Classification model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No predetermined function</a:t>
            </a:r>
          </a:p>
          <a:p>
            <a:pPr marL="171450" indent="-171450">
              <a:buFontTx/>
              <a:buChar char="-"/>
            </a:pPr>
            <a:endParaRPr lang="en-AU" sz="1200" dirty="0" smtClean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Output is probability of a/c on/off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Trained using 400 on and off intervals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Tested with 2 years of data</a:t>
            </a:r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</p:txBody>
      </p:sp>
      <p:pic>
        <p:nvPicPr>
          <p:cNvPr id="14" name="Picture 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2411692" cy="179305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618989" y="5106089"/>
            <a:ext cx="2396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Overall prediction accuracy (RMSE=9.2hrs)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35404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Example models</a:t>
            </a:r>
            <a:endParaRPr lang="en-AU" dirty="0"/>
          </a:p>
        </p:txBody>
      </p:sp>
      <p:sp>
        <p:nvSpPr>
          <p:cNvPr id="34818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12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6"/>
          <a:stretch/>
        </p:blipFill>
        <p:spPr bwMode="auto">
          <a:xfrm>
            <a:off x="3347864" y="1275450"/>
            <a:ext cx="2667000" cy="18655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9"/>
          <a:stretch/>
        </p:blipFill>
        <p:spPr bwMode="auto">
          <a:xfrm>
            <a:off x="5940152" y="1287274"/>
            <a:ext cx="2663825" cy="1853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4" b="1"/>
          <a:stretch/>
        </p:blipFill>
        <p:spPr bwMode="auto">
          <a:xfrm>
            <a:off x="5914983" y="3365667"/>
            <a:ext cx="2667000" cy="1863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3" r="18"/>
          <a:stretch/>
        </p:blipFill>
        <p:spPr bwMode="auto">
          <a:xfrm>
            <a:off x="3347863" y="3366227"/>
            <a:ext cx="2666520" cy="186297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410429" y="1413779"/>
            <a:ext cx="29626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AU" sz="1200" dirty="0" smtClean="0"/>
              <a:t>Gaussian Process Classification model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No predetermined function</a:t>
            </a:r>
          </a:p>
          <a:p>
            <a:pPr marL="171450" indent="-171450">
              <a:buFontTx/>
              <a:buChar char="-"/>
            </a:pPr>
            <a:endParaRPr lang="en-AU" sz="1200" dirty="0" smtClean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Output is probability of a/c on/off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Trained using 400 on and off intervals</a:t>
            </a:r>
          </a:p>
          <a:p>
            <a:pPr marL="171450" indent="-171450">
              <a:buFontTx/>
              <a:buChar char="-"/>
            </a:pPr>
            <a:endParaRPr lang="en-AU" sz="1200" dirty="0"/>
          </a:p>
          <a:p>
            <a:pPr marL="171450" indent="-171450">
              <a:buFontTx/>
              <a:buChar char="-"/>
            </a:pPr>
            <a:r>
              <a:rPr lang="en-AU" sz="1200" dirty="0" smtClean="0"/>
              <a:t>Tested with 2 years of data</a:t>
            </a:r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</p:txBody>
      </p:sp>
      <p:pic>
        <p:nvPicPr>
          <p:cNvPr id="14" name="Pictur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2411692" cy="179305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618989" y="5106089"/>
            <a:ext cx="2396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Overall prediction accuracy (RMSE=9.2hrs)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77739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Generalising the model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3113" y="836712"/>
            <a:ext cx="8461375" cy="4572855"/>
          </a:xfrm>
        </p:spPr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13</a:t>
            </a:fld>
            <a:r>
              <a:rPr lang="en-AU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78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Generalising the model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03113" y="836712"/>
            <a:ext cx="8461375" cy="4572855"/>
          </a:xfrm>
        </p:spPr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14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73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313" y="2123714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5" name="Group 74"/>
          <p:cNvGrpSpPr/>
          <p:nvPr/>
        </p:nvGrpSpPr>
        <p:grpSpPr>
          <a:xfrm>
            <a:off x="7020594" y="2125045"/>
            <a:ext cx="393779" cy="512214"/>
            <a:chOff x="622563" y="2846472"/>
            <a:chExt cx="2058770" cy="1905000"/>
          </a:xfrm>
        </p:grpSpPr>
        <p:pic>
          <p:nvPicPr>
            <p:cNvPr id="76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7" name="Rectangle 76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78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9" name="Elbow Connector 78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489" y="2664532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Group 81"/>
          <p:cNvGrpSpPr/>
          <p:nvPr/>
        </p:nvGrpSpPr>
        <p:grpSpPr>
          <a:xfrm>
            <a:off x="7050387" y="2643973"/>
            <a:ext cx="393779" cy="512214"/>
            <a:chOff x="622563" y="2846472"/>
            <a:chExt cx="2058770" cy="1905000"/>
          </a:xfrm>
        </p:grpSpPr>
        <p:pic>
          <p:nvPicPr>
            <p:cNvPr id="83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Rectangle 83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85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6" name="Elbow Connector 85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4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554" y="2129228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5" name="Group 94"/>
          <p:cNvGrpSpPr/>
          <p:nvPr/>
        </p:nvGrpSpPr>
        <p:grpSpPr>
          <a:xfrm>
            <a:off x="7524651" y="2125045"/>
            <a:ext cx="393779" cy="512214"/>
            <a:chOff x="622563" y="2846472"/>
            <a:chExt cx="2058770" cy="1905000"/>
          </a:xfrm>
        </p:grpSpPr>
        <p:pic>
          <p:nvPicPr>
            <p:cNvPr id="96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" name="Rectangle 96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98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9" name="Elbow Connector 98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0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085" y="2655136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1" name="Group 100"/>
          <p:cNvGrpSpPr/>
          <p:nvPr/>
        </p:nvGrpSpPr>
        <p:grpSpPr>
          <a:xfrm>
            <a:off x="7554444" y="2643973"/>
            <a:ext cx="393779" cy="512214"/>
            <a:chOff x="622563" y="2846472"/>
            <a:chExt cx="2058770" cy="1905000"/>
          </a:xfrm>
        </p:grpSpPr>
        <p:pic>
          <p:nvPicPr>
            <p:cNvPr id="102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Rectangle 102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04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5" name="Elbow Connector 104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6" name="Picture 22" descr="https://static.thenounproject.com/png/532284-20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4"/>
          <a:stretch/>
        </p:blipFill>
        <p:spPr bwMode="auto">
          <a:xfrm>
            <a:off x="4051388" y="1700543"/>
            <a:ext cx="530277" cy="439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TextBox 110"/>
          <p:cNvSpPr txBox="1"/>
          <p:nvPr/>
        </p:nvSpPr>
        <p:spPr>
          <a:xfrm>
            <a:off x="3926020" y="1266768"/>
            <a:ext cx="1954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Set of generic models</a:t>
            </a:r>
            <a:endParaRPr lang="en-AU" sz="1200" dirty="0"/>
          </a:p>
        </p:txBody>
      </p:sp>
      <p:grpSp>
        <p:nvGrpSpPr>
          <p:cNvPr id="3" name="Group 2"/>
          <p:cNvGrpSpPr/>
          <p:nvPr/>
        </p:nvGrpSpPr>
        <p:grpSpPr>
          <a:xfrm>
            <a:off x="403071" y="1486682"/>
            <a:ext cx="1824071" cy="822262"/>
            <a:chOff x="622563" y="2846472"/>
            <a:chExt cx="4593239" cy="2104472"/>
          </a:xfrm>
        </p:grpSpPr>
        <p:pic>
          <p:nvPicPr>
            <p:cNvPr id="2054" name="Picture 6" descr="https://static.thenounproject.com/png/2054439-20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5142" y="2934607"/>
              <a:ext cx="425522" cy="425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ttps://static.thenounproject.com/png/2042890-20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111" y="2911686"/>
              <a:ext cx="448444" cy="448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>
              <a:stCxn id="2056" idx="3"/>
            </p:cNvCxnSpPr>
            <p:nvPr/>
          </p:nvCxnSpPr>
          <p:spPr>
            <a:xfrm>
              <a:off x="2905555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78" name="Group 2077"/>
            <p:cNvGrpSpPr/>
            <p:nvPr/>
          </p:nvGrpSpPr>
          <p:grpSpPr>
            <a:xfrm>
              <a:off x="622563" y="2846472"/>
              <a:ext cx="2058770" cy="1905000"/>
              <a:chOff x="622563" y="2846472"/>
              <a:chExt cx="2058770" cy="1905000"/>
            </a:xfrm>
          </p:grpSpPr>
          <p:pic>
            <p:nvPicPr>
              <p:cNvPr id="2062" name="Picture 14" descr="https://static.thenounproject.com/png/1073799-200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563" y="2846472"/>
                <a:ext cx="1905000" cy="190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1397727" y="3501008"/>
                <a:ext cx="365961" cy="86409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pic>
            <p:nvPicPr>
              <p:cNvPr id="2052" name="Picture 4" descr="https://static.thenounproject.com/png/1066510-200.pn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286"/>
              <a:stretch/>
            </p:blipFill>
            <p:spPr bwMode="auto">
              <a:xfrm>
                <a:off x="1162187" y="3645024"/>
                <a:ext cx="513892" cy="4096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9" name="Elbow Connector 18"/>
              <p:cNvCxnSpPr/>
              <p:nvPr/>
            </p:nvCxnSpPr>
            <p:spPr>
              <a:xfrm rot="5400000" flipH="1" flipV="1">
                <a:off x="1983078" y="3451282"/>
                <a:ext cx="789408" cy="607103"/>
              </a:xfrm>
              <a:prstGeom prst="bentConnector3">
                <a:avLst>
                  <a:gd name="adj1" fmla="val 789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70" name="Picture 22" descr="https://static.thenounproject.com/png/532284-200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54"/>
            <a:stretch/>
          </p:blipFill>
          <p:spPr bwMode="auto">
            <a:xfrm>
              <a:off x="4119463" y="2846472"/>
              <a:ext cx="869181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3" name="Straight Arrow Connector 52"/>
            <p:cNvCxnSpPr/>
            <p:nvPr/>
          </p:nvCxnSpPr>
          <p:spPr>
            <a:xfrm>
              <a:off x="3719913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9" name="Elbow Connector 2068"/>
            <p:cNvCxnSpPr>
              <a:stCxn id="2052" idx="0"/>
              <a:endCxn id="2070" idx="0"/>
            </p:cNvCxnSpPr>
            <p:nvPr/>
          </p:nvCxnSpPr>
          <p:spPr>
            <a:xfrm rot="5400000" flipH="1" flipV="1">
              <a:off x="2587317" y="1678288"/>
              <a:ext cx="798552" cy="3134921"/>
            </a:xfrm>
            <a:prstGeom prst="bentConnector3">
              <a:avLst>
                <a:gd name="adj1" fmla="val 128627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858709" y="3362507"/>
              <a:ext cx="1357093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Model A</a:t>
              </a:r>
              <a:endParaRPr lang="en-AU" sz="1100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889872" y="4399543"/>
              <a:ext cx="1336910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House A</a:t>
              </a:r>
              <a:endParaRPr lang="en-AU" sz="12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03071" y="2425822"/>
            <a:ext cx="1824071" cy="822262"/>
            <a:chOff x="622563" y="2846472"/>
            <a:chExt cx="4593239" cy="2104472"/>
          </a:xfrm>
        </p:grpSpPr>
        <p:pic>
          <p:nvPicPr>
            <p:cNvPr id="51" name="Picture 6" descr="https://static.thenounproject.com/png/2054439-20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5142" y="2934607"/>
              <a:ext cx="425522" cy="425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8" descr="https://static.thenounproject.com/png/2042890-20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111" y="2911686"/>
              <a:ext cx="448444" cy="448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4" name="Straight Arrow Connector 53"/>
            <p:cNvCxnSpPr>
              <a:stCxn id="52" idx="3"/>
            </p:cNvCxnSpPr>
            <p:nvPr/>
          </p:nvCxnSpPr>
          <p:spPr>
            <a:xfrm>
              <a:off x="2905555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622563" y="2846472"/>
              <a:ext cx="2058770" cy="1905000"/>
              <a:chOff x="622563" y="2846472"/>
              <a:chExt cx="2058770" cy="1905000"/>
            </a:xfrm>
          </p:grpSpPr>
          <p:pic>
            <p:nvPicPr>
              <p:cNvPr id="61" name="Picture 14" descr="https://static.thenounproject.com/png/1073799-200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563" y="2846472"/>
                <a:ext cx="1905000" cy="190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2" name="Rectangle 61"/>
              <p:cNvSpPr/>
              <p:nvPr/>
            </p:nvSpPr>
            <p:spPr>
              <a:xfrm>
                <a:off x="1397727" y="3501008"/>
                <a:ext cx="365961" cy="86409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pic>
            <p:nvPicPr>
              <p:cNvPr id="64" name="Picture 4" descr="https://static.thenounproject.com/png/1066510-200.pn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286"/>
              <a:stretch/>
            </p:blipFill>
            <p:spPr bwMode="auto">
              <a:xfrm>
                <a:off x="1162187" y="3645024"/>
                <a:ext cx="513892" cy="4096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5" name="Elbow Connector 64"/>
              <p:cNvCxnSpPr/>
              <p:nvPr/>
            </p:nvCxnSpPr>
            <p:spPr>
              <a:xfrm rot="5400000" flipH="1" flipV="1">
                <a:off x="1983078" y="3451282"/>
                <a:ext cx="789408" cy="607103"/>
              </a:xfrm>
              <a:prstGeom prst="bentConnector3">
                <a:avLst>
                  <a:gd name="adj1" fmla="val 789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6" name="Picture 22" descr="https://static.thenounproject.com/png/532284-200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54"/>
            <a:stretch/>
          </p:blipFill>
          <p:spPr bwMode="auto">
            <a:xfrm>
              <a:off x="4119463" y="2846472"/>
              <a:ext cx="869181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7" name="Straight Arrow Connector 56"/>
            <p:cNvCxnSpPr/>
            <p:nvPr/>
          </p:nvCxnSpPr>
          <p:spPr>
            <a:xfrm>
              <a:off x="3719913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Elbow Connector 57"/>
            <p:cNvCxnSpPr>
              <a:stCxn id="64" idx="0"/>
              <a:endCxn id="56" idx="0"/>
            </p:cNvCxnSpPr>
            <p:nvPr/>
          </p:nvCxnSpPr>
          <p:spPr>
            <a:xfrm rot="5400000" flipH="1" flipV="1">
              <a:off x="2587317" y="1678288"/>
              <a:ext cx="798552" cy="3134921"/>
            </a:xfrm>
            <a:prstGeom prst="bentConnector3">
              <a:avLst>
                <a:gd name="adj1" fmla="val 128627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858709" y="3362507"/>
              <a:ext cx="1357093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Model B</a:t>
              </a:r>
              <a:endParaRPr lang="en-AU" sz="11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889872" y="4399543"/>
              <a:ext cx="1328837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House B</a:t>
              </a:r>
              <a:endParaRPr lang="en-AU" sz="1200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03071" y="3354710"/>
            <a:ext cx="1824071" cy="822262"/>
            <a:chOff x="622563" y="2846472"/>
            <a:chExt cx="4593239" cy="2104473"/>
          </a:xfrm>
        </p:grpSpPr>
        <p:pic>
          <p:nvPicPr>
            <p:cNvPr id="67" name="Picture 6" descr="https://static.thenounproject.com/png/2054439-20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5142" y="2934607"/>
              <a:ext cx="425522" cy="425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8" name="Picture 8" descr="https://static.thenounproject.com/png/2042890-200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111" y="2911686"/>
              <a:ext cx="448444" cy="448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9" name="Straight Arrow Connector 68"/>
            <p:cNvCxnSpPr>
              <a:stCxn id="68" idx="3"/>
            </p:cNvCxnSpPr>
            <p:nvPr/>
          </p:nvCxnSpPr>
          <p:spPr>
            <a:xfrm>
              <a:off x="2905555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/>
            <p:cNvGrpSpPr/>
            <p:nvPr/>
          </p:nvGrpSpPr>
          <p:grpSpPr>
            <a:xfrm>
              <a:off x="622563" y="2846472"/>
              <a:ext cx="2058770" cy="1905000"/>
              <a:chOff x="622563" y="2846472"/>
              <a:chExt cx="2058770" cy="1905000"/>
            </a:xfrm>
          </p:grpSpPr>
          <p:pic>
            <p:nvPicPr>
              <p:cNvPr id="88" name="Picture 14" descr="https://static.thenounproject.com/png/1073799-200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2563" y="2846472"/>
                <a:ext cx="1905000" cy="1905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9" name="Rectangle 88"/>
              <p:cNvSpPr/>
              <p:nvPr/>
            </p:nvSpPr>
            <p:spPr>
              <a:xfrm>
                <a:off x="1397727" y="3501008"/>
                <a:ext cx="365961" cy="86409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pic>
            <p:nvPicPr>
              <p:cNvPr id="90" name="Picture 4" descr="https://static.thenounproject.com/png/1066510-200.pn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0286"/>
              <a:stretch/>
            </p:blipFill>
            <p:spPr bwMode="auto">
              <a:xfrm>
                <a:off x="1162187" y="3645024"/>
                <a:ext cx="513892" cy="4096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1" name="Elbow Connector 90"/>
              <p:cNvCxnSpPr/>
              <p:nvPr/>
            </p:nvCxnSpPr>
            <p:spPr>
              <a:xfrm rot="5400000" flipH="1" flipV="1">
                <a:off x="1983078" y="3451282"/>
                <a:ext cx="789408" cy="607103"/>
              </a:xfrm>
              <a:prstGeom prst="bentConnector3">
                <a:avLst>
                  <a:gd name="adj1" fmla="val 789"/>
                </a:avLst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Picture 22" descr="https://static.thenounproject.com/png/532284-200.pn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54"/>
            <a:stretch/>
          </p:blipFill>
          <p:spPr bwMode="auto">
            <a:xfrm>
              <a:off x="4119463" y="2846472"/>
              <a:ext cx="869181" cy="720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2" name="Straight Arrow Connector 71"/>
            <p:cNvCxnSpPr/>
            <p:nvPr/>
          </p:nvCxnSpPr>
          <p:spPr>
            <a:xfrm>
              <a:off x="3719913" y="3135908"/>
              <a:ext cx="37030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Elbow Connector 73"/>
            <p:cNvCxnSpPr>
              <a:stCxn id="90" idx="0"/>
              <a:endCxn id="71" idx="0"/>
            </p:cNvCxnSpPr>
            <p:nvPr/>
          </p:nvCxnSpPr>
          <p:spPr>
            <a:xfrm rot="5400000" flipH="1" flipV="1">
              <a:off x="2587317" y="1678288"/>
              <a:ext cx="798552" cy="3134921"/>
            </a:xfrm>
            <a:prstGeom prst="bentConnector3">
              <a:avLst>
                <a:gd name="adj1" fmla="val 128627"/>
              </a:avLst>
            </a:prstGeom>
            <a:ln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3858709" y="3362507"/>
              <a:ext cx="1357093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Model C</a:t>
              </a:r>
              <a:endParaRPr lang="en-AU" sz="11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89872" y="4399544"/>
              <a:ext cx="1324801" cy="551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House C</a:t>
              </a:r>
              <a:endParaRPr lang="en-AU" sz="1200" dirty="0"/>
            </a:p>
          </p:txBody>
        </p:sp>
      </p:grpSp>
      <p:pic>
        <p:nvPicPr>
          <p:cNvPr id="4102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354" y="1441226"/>
            <a:ext cx="885036" cy="88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51343" y="1734007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 smtClean="0">
                <a:solidFill>
                  <a:srgbClr val="FF0000"/>
                </a:solidFill>
              </a:rPr>
              <a:t>Clustering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017" y="4176972"/>
            <a:ext cx="2529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/>
              <a:t>Households used to build generic models</a:t>
            </a:r>
            <a:endParaRPr lang="en-AU" sz="1100" dirty="0"/>
          </a:p>
        </p:txBody>
      </p:sp>
      <p:pic>
        <p:nvPicPr>
          <p:cNvPr id="92" name="Picture 22" descr="https://static.thenounproject.com/png/532284-200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4"/>
          <a:stretch/>
        </p:blipFill>
        <p:spPr bwMode="auto">
          <a:xfrm>
            <a:off x="4316445" y="1568973"/>
            <a:ext cx="507224" cy="42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Elbow Connector 13"/>
          <p:cNvCxnSpPr>
            <a:stCxn id="2070" idx="3"/>
            <a:endCxn id="9" idx="1"/>
          </p:cNvCxnSpPr>
          <p:nvPr/>
        </p:nvCxnSpPr>
        <p:spPr>
          <a:xfrm>
            <a:off x="2136933" y="1627358"/>
            <a:ext cx="714410" cy="22976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56" idx="3"/>
          </p:cNvCxnSpPr>
          <p:nvPr/>
        </p:nvCxnSpPr>
        <p:spPr>
          <a:xfrm flipV="1">
            <a:off x="2136933" y="2058743"/>
            <a:ext cx="809701" cy="5077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71" idx="3"/>
            <a:endCxn id="4102" idx="2"/>
          </p:cNvCxnSpPr>
          <p:nvPr/>
        </p:nvCxnSpPr>
        <p:spPr>
          <a:xfrm flipV="1">
            <a:off x="2136933" y="2326262"/>
            <a:ext cx="1079939" cy="116912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 rot="3899957">
            <a:off x="4220253" y="2535940"/>
            <a:ext cx="955144" cy="2160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2049" name="Elbow Connector 2048"/>
          <p:cNvCxnSpPr>
            <a:stCxn id="76" idx="1"/>
            <a:endCxn id="112" idx="3"/>
          </p:cNvCxnSpPr>
          <p:nvPr/>
        </p:nvCxnSpPr>
        <p:spPr>
          <a:xfrm rot="10800000">
            <a:off x="6345704" y="1858508"/>
            <a:ext cx="674890" cy="5226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770" y="1465985"/>
            <a:ext cx="1084934" cy="78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/>
          <p:cNvSpPr txBox="1"/>
          <p:nvPr/>
        </p:nvSpPr>
        <p:spPr>
          <a:xfrm>
            <a:off x="5364410" y="1701155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 smtClean="0">
                <a:solidFill>
                  <a:schemeClr val="accent1"/>
                </a:solidFill>
              </a:rPr>
              <a:t>Identification</a:t>
            </a:r>
            <a:endParaRPr lang="en-AU" sz="1400" b="1" dirty="0">
              <a:solidFill>
                <a:schemeClr val="accent1"/>
              </a:solidFill>
            </a:endParaRPr>
          </a:p>
        </p:txBody>
      </p:sp>
      <p:cxnSp>
        <p:nvCxnSpPr>
          <p:cNvPr id="2064" name="Straight Arrow Connector 2063"/>
          <p:cNvCxnSpPr>
            <a:stCxn id="112" idx="1"/>
          </p:cNvCxnSpPr>
          <p:nvPr/>
        </p:nvCxnSpPr>
        <p:spPr>
          <a:xfrm flipH="1">
            <a:off x="4869784" y="1858508"/>
            <a:ext cx="390986" cy="1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4733800" y="3140362"/>
            <a:ext cx="1161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 smtClean="0">
                <a:solidFill>
                  <a:schemeClr val="accent3"/>
                </a:solidFill>
              </a:rPr>
              <a:t>Prediction</a:t>
            </a:r>
            <a:endParaRPr lang="en-AU" sz="1400" b="1" dirty="0">
              <a:solidFill>
                <a:schemeClr val="accent3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6584950" y="3908319"/>
            <a:ext cx="18870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/>
              <a:t>Households to predict a/c use</a:t>
            </a:r>
            <a:endParaRPr lang="en-AU" sz="1100" dirty="0"/>
          </a:p>
        </p:txBody>
      </p:sp>
      <p:pic>
        <p:nvPicPr>
          <p:cNvPr id="107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489" y="3183801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8" name="Group 107"/>
          <p:cNvGrpSpPr/>
          <p:nvPr/>
        </p:nvGrpSpPr>
        <p:grpSpPr>
          <a:xfrm>
            <a:off x="7050387" y="3163242"/>
            <a:ext cx="393779" cy="512214"/>
            <a:chOff x="622563" y="2846472"/>
            <a:chExt cx="2058770" cy="1905000"/>
          </a:xfrm>
        </p:grpSpPr>
        <p:pic>
          <p:nvPicPr>
            <p:cNvPr id="109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0" name="Rectangle 109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14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5" name="Elbow Connector 114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6" name="Picture 8" descr="https://static.thenounproject.com/png/2042890-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085" y="3174405"/>
            <a:ext cx="124277" cy="12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7" name="Group 116"/>
          <p:cNvGrpSpPr/>
          <p:nvPr/>
        </p:nvGrpSpPr>
        <p:grpSpPr>
          <a:xfrm>
            <a:off x="7554444" y="3163242"/>
            <a:ext cx="393779" cy="512214"/>
            <a:chOff x="622563" y="2846472"/>
            <a:chExt cx="2058770" cy="1905000"/>
          </a:xfrm>
        </p:grpSpPr>
        <p:pic>
          <p:nvPicPr>
            <p:cNvPr id="118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63" y="2846472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9" name="Rectangle 118"/>
            <p:cNvSpPr/>
            <p:nvPr/>
          </p:nvSpPr>
          <p:spPr>
            <a:xfrm>
              <a:off x="1397727" y="3501008"/>
              <a:ext cx="365961" cy="8640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20" name="Picture 4" descr="https://static.thenounproject.com/png/1066510-200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86"/>
            <a:stretch/>
          </p:blipFill>
          <p:spPr bwMode="auto">
            <a:xfrm>
              <a:off x="1162187" y="3645024"/>
              <a:ext cx="513892" cy="409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2" name="Elbow Connector 121"/>
            <p:cNvCxnSpPr/>
            <p:nvPr/>
          </p:nvCxnSpPr>
          <p:spPr>
            <a:xfrm rot="5400000" flipH="1" flipV="1">
              <a:off x="1983078" y="3451282"/>
              <a:ext cx="789408" cy="607103"/>
            </a:xfrm>
            <a:prstGeom prst="bentConnector3">
              <a:avLst>
                <a:gd name="adj1" fmla="val 789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5" name="Straight Arrow Connector 124"/>
          <p:cNvCxnSpPr/>
          <p:nvPr/>
        </p:nvCxnSpPr>
        <p:spPr>
          <a:xfrm>
            <a:off x="3629819" y="1856696"/>
            <a:ext cx="438447" cy="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572000" y="4307777"/>
            <a:ext cx="0" cy="1209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3629819" y="5157539"/>
            <a:ext cx="7682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3275856" y="5217352"/>
            <a:ext cx="1244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Model development</a:t>
            </a:r>
            <a:endParaRPr lang="en-AU" sz="1400" dirty="0"/>
          </a:p>
        </p:txBody>
      </p:sp>
      <p:cxnSp>
        <p:nvCxnSpPr>
          <p:cNvPr id="128" name="Straight Arrow Connector 127"/>
          <p:cNvCxnSpPr/>
          <p:nvPr/>
        </p:nvCxnSpPr>
        <p:spPr>
          <a:xfrm flipV="1">
            <a:off x="4694173" y="5149155"/>
            <a:ext cx="813931" cy="83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632798" y="5217352"/>
            <a:ext cx="7312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Model use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344540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Generalising the model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15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4102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79" y="1725465"/>
            <a:ext cx="885036" cy="88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65373" y="1988840"/>
            <a:ext cx="7200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 smtClean="0">
                <a:solidFill>
                  <a:srgbClr val="FF0000"/>
                </a:solidFill>
              </a:rPr>
              <a:t>Clustering</a:t>
            </a:r>
            <a:endParaRPr lang="en-AU" sz="1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0249" y="1865729"/>
            <a:ext cx="689034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i.e. building a set of representative models </a:t>
            </a:r>
            <a:r>
              <a:rPr lang="en-AU" sz="1400" dirty="0" smtClean="0"/>
              <a:t>(143 -&gt; 6 representative models)</a:t>
            </a:r>
          </a:p>
          <a:p>
            <a:pPr marL="742950" lvl="1" indent="-285750">
              <a:buFontTx/>
              <a:buChar char="-"/>
            </a:pPr>
            <a:r>
              <a:rPr lang="en-AU" sz="1600" dirty="0" smtClean="0"/>
              <a:t>Clustering by similar behaviour</a:t>
            </a:r>
          </a:p>
          <a:p>
            <a:pPr marL="742950" lvl="1" indent="-285750">
              <a:buFontTx/>
              <a:buChar char="-"/>
            </a:pPr>
            <a:r>
              <a:rPr lang="en-AU" sz="1600" dirty="0" smtClean="0"/>
              <a:t>Not essential (could just keep all 143 models)</a:t>
            </a:r>
            <a:endParaRPr lang="en-AU" dirty="0"/>
          </a:p>
        </p:txBody>
      </p:sp>
      <p:pic>
        <p:nvPicPr>
          <p:cNvPr id="131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65074"/>
            <a:ext cx="1084934" cy="78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859216" y="3200244"/>
            <a:ext cx="8996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b="1" dirty="0" smtClean="0">
                <a:solidFill>
                  <a:schemeClr val="accent1"/>
                </a:solidFill>
              </a:rPr>
              <a:t>Identification</a:t>
            </a:r>
            <a:endParaRPr lang="en-AU" sz="1400" b="1" dirty="0">
              <a:solidFill>
                <a:schemeClr val="accent1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870249" y="3117937"/>
            <a:ext cx="662880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i.e. determining which model to use for a given house</a:t>
            </a:r>
            <a:endParaRPr lang="en-AU" dirty="0"/>
          </a:p>
          <a:p>
            <a:pPr marL="742950" lvl="1" indent="-285750">
              <a:buFontTx/>
              <a:buChar char="-"/>
            </a:pPr>
            <a:r>
              <a:rPr lang="en-AU" sz="1600" dirty="0" smtClean="0"/>
              <a:t>Different approaches possible </a:t>
            </a:r>
          </a:p>
          <a:p>
            <a:pPr lvl="2"/>
            <a:r>
              <a:rPr lang="en-AU" sz="1600" dirty="0" smtClean="0"/>
              <a:t>e.g. shape of Lt-Le space, information about occupants or dwelling</a:t>
            </a:r>
          </a:p>
          <a:p>
            <a:pPr marL="742950" lvl="1" indent="-285750">
              <a:buFontTx/>
              <a:buChar char="-"/>
            </a:pPr>
            <a:r>
              <a:rPr lang="en-AU" sz="1600" dirty="0" smtClean="0"/>
              <a:t>Here using small number (</a:t>
            </a:r>
            <a:r>
              <a:rPr lang="en-AU" sz="1600" i="1" dirty="0" smtClean="0"/>
              <a:t>i.e.</a:t>
            </a:r>
            <a:r>
              <a:rPr lang="en-AU" sz="1600" dirty="0" smtClean="0"/>
              <a:t> 1 or 2) of known sampling points</a:t>
            </a:r>
            <a:endParaRPr lang="en-AU" sz="1600" dirty="0"/>
          </a:p>
          <a:p>
            <a:endParaRPr lang="en-AU" dirty="0"/>
          </a:p>
          <a:p>
            <a:endParaRPr lang="en-AU" dirty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13962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Effect of clustering (143 models -&gt; 6 models)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16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107" name="Picture 106"/>
          <p:cNvPicPr/>
          <p:nvPr/>
        </p:nvPicPr>
        <p:blipFill rotWithShape="1">
          <a:blip r:embed="rId2"/>
          <a:srcRect t="4854"/>
          <a:stretch/>
        </p:blipFill>
        <p:spPr bwMode="auto">
          <a:xfrm>
            <a:off x="1056723" y="2315985"/>
            <a:ext cx="2663190" cy="19005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8" name="Picture 10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327" y="1387629"/>
            <a:ext cx="2663825" cy="1997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Picture 10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327" y="3511787"/>
            <a:ext cx="2663825" cy="19977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187624" y="4216540"/>
            <a:ext cx="2462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Overall prediction accuracy (RMSE=27.8hrs)</a:t>
            </a:r>
            <a:endParaRPr lang="en-AU" sz="1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4860032" y="5535161"/>
            <a:ext cx="2613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Example of 30 minute prediction compared to </a:t>
            </a:r>
          </a:p>
          <a:p>
            <a:r>
              <a:rPr lang="en-AU" sz="1000" dirty="0" smtClean="0"/>
              <a:t>a/c circuit energy use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143517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Identification </a:t>
            </a:r>
            <a:r>
              <a:rPr lang="en-AU" sz="2200" dirty="0" smtClean="0"/>
              <a:t>(i.e. choosing the model to use for a given house)</a:t>
            </a:r>
            <a:endParaRPr lang="en-AU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17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569729" y="1359059"/>
            <a:ext cx="53857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AU" sz="1600" dirty="0" smtClean="0"/>
              <a:t>What if we could ask the household if they are using a/c 1 or just a couple of times.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 smtClean="0"/>
          </a:p>
          <a:p>
            <a:endParaRPr lang="en-AU" sz="1200" dirty="0"/>
          </a:p>
          <a:p>
            <a:pPr marL="171450" indent="-171450">
              <a:buFontTx/>
              <a:buChar char="-"/>
            </a:pPr>
            <a:endParaRPr lang="en-AU" sz="1200" dirty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913312" y="2546118"/>
            <a:ext cx="1834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/>
              <a:t>How useful would this </a:t>
            </a:r>
            <a:r>
              <a:rPr lang="en-AU" sz="1200" dirty="0" smtClean="0"/>
              <a:t>be?</a:t>
            </a:r>
            <a:endParaRPr lang="en-A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58558" y="2574776"/>
            <a:ext cx="360597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When should we ask to maximise the information gained?</a:t>
            </a:r>
          </a:p>
          <a:p>
            <a:pPr marL="171450" indent="-171450">
              <a:buFontTx/>
              <a:buChar char="-"/>
            </a:pPr>
            <a:endParaRPr lang="en-AU" sz="11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5145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Identification </a:t>
            </a:r>
            <a:r>
              <a:rPr lang="en-AU" sz="2200" dirty="0" smtClean="0"/>
              <a:t>(i.e. choosing the model to use for a given house)</a:t>
            </a:r>
            <a:endParaRPr lang="en-AU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18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1569729" y="1359059"/>
            <a:ext cx="53857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AU" sz="1600" dirty="0" smtClean="0"/>
              <a:t>What if we could ask the household if they are using a/c 1 or just a couple of times.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 smtClean="0"/>
          </a:p>
          <a:p>
            <a:endParaRPr lang="en-AU" sz="1200" dirty="0"/>
          </a:p>
          <a:p>
            <a:pPr marL="171450" indent="-171450">
              <a:buFontTx/>
              <a:buChar char="-"/>
            </a:pPr>
            <a:endParaRPr lang="en-AU" sz="1200" dirty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913312" y="2546118"/>
            <a:ext cx="1834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/>
              <a:t>How useful would this </a:t>
            </a:r>
            <a:r>
              <a:rPr lang="en-AU" sz="1200" dirty="0" smtClean="0"/>
              <a:t>be?</a:t>
            </a:r>
            <a:endParaRPr lang="en-A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58558" y="2574776"/>
            <a:ext cx="3605977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When should we ask to maximise the information gained?</a:t>
            </a:r>
          </a:p>
          <a:p>
            <a:pPr marL="171450" indent="-171450">
              <a:buFontTx/>
              <a:buChar char="-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Choose a potential time to sample</a:t>
            </a:r>
          </a:p>
          <a:p>
            <a:pPr marL="228600" indent="-228600">
              <a:buFont typeface="+mj-lt"/>
              <a:buAutoNum type="arabicPeriod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Evaluate the likely predictive power based how well a yes/no answer would  distinguish between the models</a:t>
            </a:r>
          </a:p>
          <a:p>
            <a:pPr marL="228600" indent="-228600">
              <a:buFont typeface="+mj-lt"/>
              <a:buAutoNum type="arabicPeriod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Decide whether to ask based on entropy </a:t>
            </a:r>
            <a:r>
              <a:rPr lang="en-AU" sz="1100" dirty="0" smtClean="0"/>
              <a:t>minimisation</a:t>
            </a:r>
            <a:endParaRPr lang="en-AU" sz="11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3399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Identification </a:t>
            </a:r>
            <a:r>
              <a:rPr lang="en-AU" sz="2200" dirty="0" smtClean="0"/>
              <a:t>(i.e. choosing the model to use for a given house)</a:t>
            </a:r>
            <a:endParaRPr lang="en-AU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19</a:t>
            </a:fld>
            <a:r>
              <a:rPr lang="en-AU" smtClean="0"/>
              <a:t>  |</a:t>
            </a:r>
            <a:endParaRPr lang="en-AU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54516" y="2983653"/>
            <a:ext cx="2660015" cy="19939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9729" y="1359059"/>
            <a:ext cx="53857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AU" sz="1600" dirty="0" smtClean="0"/>
              <a:t>What if we could ask the household if they are using a/c 1 or just a couple of times.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AU" sz="1200" dirty="0" smtClean="0"/>
          </a:p>
          <a:p>
            <a:endParaRPr lang="en-AU" sz="1200" dirty="0"/>
          </a:p>
          <a:p>
            <a:pPr marL="171450" indent="-171450">
              <a:buFontTx/>
              <a:buChar char="-"/>
            </a:pPr>
            <a:endParaRPr lang="en-AU" sz="1200" dirty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  <a:p>
            <a:endParaRPr lang="en-AU" sz="1200" dirty="0"/>
          </a:p>
          <a:p>
            <a:endParaRPr lang="en-AU" sz="12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4913312" y="2546118"/>
            <a:ext cx="18340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sz="1200" dirty="0"/>
              <a:t>How useful would this </a:t>
            </a:r>
            <a:r>
              <a:rPr lang="en-AU" sz="1200" dirty="0" smtClean="0"/>
              <a:t>be?</a:t>
            </a:r>
            <a:endParaRPr lang="en-A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658558" y="2574776"/>
            <a:ext cx="3605977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/>
              <a:t>When should we ask to maximise the information gained?</a:t>
            </a:r>
          </a:p>
          <a:p>
            <a:pPr marL="171450" indent="-171450">
              <a:buFontTx/>
              <a:buChar char="-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Choose a potential time to sample</a:t>
            </a:r>
          </a:p>
          <a:p>
            <a:pPr marL="228600" indent="-228600">
              <a:buFont typeface="+mj-lt"/>
              <a:buAutoNum type="arabicPeriod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Evaluate the likely predictive power based how well a yes/no answer would  distinguish between the models</a:t>
            </a:r>
          </a:p>
          <a:p>
            <a:pPr marL="228600" indent="-228600">
              <a:buFont typeface="+mj-lt"/>
              <a:buAutoNum type="arabicPeriod"/>
            </a:pPr>
            <a:endParaRPr lang="en-AU" sz="1100" dirty="0"/>
          </a:p>
          <a:p>
            <a:pPr marL="228600" indent="-228600">
              <a:buFont typeface="+mj-lt"/>
              <a:buAutoNum type="arabicPeriod"/>
            </a:pPr>
            <a:r>
              <a:rPr lang="en-AU" sz="1100" dirty="0"/>
              <a:t>Decide whether to ask based on entropy </a:t>
            </a:r>
            <a:r>
              <a:rPr lang="en-AU" sz="1100" dirty="0" smtClean="0"/>
              <a:t>minimisation</a:t>
            </a:r>
            <a:endParaRPr lang="en-AU" sz="1100" dirty="0"/>
          </a:p>
          <a:p>
            <a:endParaRPr lang="en-AU" dirty="0"/>
          </a:p>
        </p:txBody>
      </p:sp>
      <p:sp>
        <p:nvSpPr>
          <p:cNvPr id="7" name="Oval 6"/>
          <p:cNvSpPr/>
          <p:nvPr/>
        </p:nvSpPr>
        <p:spPr>
          <a:xfrm rot="20386152">
            <a:off x="5449613" y="3057862"/>
            <a:ext cx="383769" cy="6859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Oval 13"/>
          <p:cNvSpPr/>
          <p:nvPr/>
        </p:nvSpPr>
        <p:spPr>
          <a:xfrm rot="19033143">
            <a:off x="5505086" y="3927557"/>
            <a:ext cx="368074" cy="6096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TextBox 10"/>
          <p:cNvSpPr txBox="1"/>
          <p:nvPr/>
        </p:nvSpPr>
        <p:spPr>
          <a:xfrm>
            <a:off x="5154517" y="5118002"/>
            <a:ext cx="26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Only need to ask 2 or 3 times to </a:t>
            </a:r>
          </a:p>
          <a:p>
            <a:r>
              <a:rPr lang="en-AU" sz="1200" dirty="0" smtClean="0"/>
              <a:t>get significant improvement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286816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Context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52" name="TextBox 51"/>
          <p:cNvSpPr txBox="1"/>
          <p:nvPr/>
        </p:nvSpPr>
        <p:spPr>
          <a:xfrm>
            <a:off x="1158314" y="1773805"/>
            <a:ext cx="62306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Uptake of interval/smart electricity meters steadily increasing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Victoria alone -&gt; 40,000,000,000 data points /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How could this data be used to provide benefit?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8803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Issues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Temperature dependent loads connected to GPO’s</a:t>
            </a:r>
          </a:p>
          <a:p>
            <a:pPr marL="216000" lvl="1" indent="0">
              <a:buNone/>
            </a:pPr>
            <a:r>
              <a:rPr lang="en-AU" dirty="0" smtClean="0"/>
              <a:t>	-air-conditioning loads (electric heaters, portable a/c etc.)</a:t>
            </a:r>
          </a:p>
          <a:p>
            <a:pPr marL="216000" lvl="1" indent="0">
              <a:buNone/>
            </a:pPr>
            <a:r>
              <a:rPr lang="en-AU" dirty="0"/>
              <a:t>	</a:t>
            </a:r>
            <a:endParaRPr lang="en-AU" dirty="0" smtClean="0"/>
          </a:p>
          <a:p>
            <a:pPr marL="216000" lvl="1" indent="0">
              <a:buNone/>
            </a:pPr>
            <a:r>
              <a:rPr lang="en-AU" dirty="0"/>
              <a:t>	</a:t>
            </a:r>
            <a:r>
              <a:rPr lang="en-AU" dirty="0" smtClean="0"/>
              <a:t>-non air-conditioning loads (e.g. fridge/freezer)</a:t>
            </a:r>
          </a:p>
          <a:p>
            <a:pPr marL="216000" lvl="1" indent="0">
              <a:buNone/>
            </a:pPr>
            <a:endParaRPr lang="en-AU" dirty="0" smtClean="0"/>
          </a:p>
          <a:p>
            <a:r>
              <a:rPr lang="en-AU" dirty="0" smtClean="0"/>
              <a:t>Temperature dependent non-air-conditioning behaviour changes</a:t>
            </a:r>
          </a:p>
          <a:p>
            <a:pPr marL="216000" lvl="1" indent="0">
              <a:buNone/>
            </a:pPr>
            <a:r>
              <a:rPr lang="en-AU" dirty="0"/>
              <a:t>	</a:t>
            </a:r>
            <a:r>
              <a:rPr lang="en-AU" dirty="0" smtClean="0"/>
              <a:t>-only an issue if energy use variation is large</a:t>
            </a:r>
            <a:endParaRPr lang="en-AU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20</a:t>
            </a:fld>
            <a:r>
              <a:rPr lang="en-AU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75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Conclusion &amp; suggested next steps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r>
              <a:rPr lang="en-AU" dirty="0" smtClean="0"/>
              <a:t>Feasibility of the approach demonstrated </a:t>
            </a:r>
          </a:p>
          <a:p>
            <a:r>
              <a:rPr lang="en-AU" dirty="0" smtClean="0"/>
              <a:t>Acceptable accuracy depends on intended use</a:t>
            </a:r>
          </a:p>
          <a:p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Suggested next steps</a:t>
            </a:r>
          </a:p>
          <a:p>
            <a:pPr lvl="1"/>
            <a:r>
              <a:rPr lang="en-AU" dirty="0" smtClean="0"/>
              <a:t>Build a better set of representative models</a:t>
            </a:r>
          </a:p>
          <a:p>
            <a:pPr lvl="1"/>
            <a:r>
              <a:rPr lang="en-AU" dirty="0" smtClean="0"/>
              <a:t>Separate out controlled or predictable loads (e.g. hot water)</a:t>
            </a:r>
          </a:p>
          <a:p>
            <a:pPr lvl="1"/>
            <a:r>
              <a:rPr lang="en-AU" dirty="0" smtClean="0"/>
              <a:t>Refine neutral temperature (e.g. location dependent)</a:t>
            </a:r>
          </a:p>
          <a:p>
            <a:pPr lvl="1"/>
            <a:r>
              <a:rPr lang="en-AU" dirty="0" smtClean="0"/>
              <a:t>Investigate use of other data for identification step</a:t>
            </a:r>
            <a:endParaRPr lang="en-AU" dirty="0"/>
          </a:p>
          <a:p>
            <a:pPr lvl="1"/>
            <a:r>
              <a:rPr lang="en-AU" dirty="0" smtClean="0"/>
              <a:t>Change from on/off status to energy use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21</a:t>
            </a:fld>
            <a:r>
              <a:rPr lang="en-AU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0828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ct val="0"/>
              </a:spcAft>
            </a:pPr>
            <a:r>
              <a:rPr lang="en-US" sz="1500" dirty="0" smtClean="0"/>
              <a:t>CSIRO Energy</a:t>
            </a:r>
          </a:p>
          <a:p>
            <a:pPr lvl="1">
              <a:lnSpc>
                <a:spcPct val="80000"/>
              </a:lnSpc>
              <a:tabLst>
                <a:tab pos="355600" algn="l"/>
              </a:tabLst>
            </a:pPr>
            <a:r>
              <a:rPr lang="en-US" sz="1500" dirty="0" err="1" smtClean="0"/>
              <a:t>Dr</a:t>
            </a:r>
            <a:r>
              <a:rPr lang="en-US" sz="1500" dirty="0" smtClean="0"/>
              <a:t> Mark Goldsworthy</a:t>
            </a:r>
            <a:br>
              <a:rPr lang="en-US" sz="1500" dirty="0" smtClean="0"/>
            </a:br>
            <a:r>
              <a:rPr lang="en-US" sz="1500" dirty="0" smtClean="0"/>
              <a:t>Researcher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t</a:t>
            </a:r>
            <a:r>
              <a:rPr lang="en-US" sz="1500" dirty="0" smtClean="0"/>
              <a:t>	+61 2 4960 6112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e</a:t>
            </a:r>
            <a:r>
              <a:rPr lang="en-US" sz="1500" dirty="0" smtClean="0"/>
              <a:t>	mark.goldsworthy@csiro.au</a:t>
            </a:r>
          </a:p>
          <a:p>
            <a:pPr marL="270000" lvl="2" indent="-270000">
              <a:lnSpc>
                <a:spcPct val="80000"/>
              </a:lnSpc>
              <a:spcAft>
                <a:spcPct val="0"/>
              </a:spcAft>
            </a:pPr>
            <a:r>
              <a:rPr lang="en-US" sz="1500" b="1" dirty="0" smtClean="0"/>
              <a:t>w</a:t>
            </a:r>
            <a:r>
              <a:rPr lang="en-US" sz="1500" dirty="0" smtClean="0"/>
              <a:t>	www.csiro.au/lorem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rtl="0" eaLnBrk="1" latinLnBrk="0" hangingPunct="1"/>
            <a:r>
              <a:rPr lang="en-AU" sz="1200" b="1" kern="1200" cap="all" baseline="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endParaRPr lang="en-AU" dirty="0">
              <a:effectLst/>
            </a:endParaRPr>
          </a:p>
        </p:txBody>
      </p:sp>
      <p:sp>
        <p:nvSpPr>
          <p:cNvPr id="3891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dirty="0" smtClean="0"/>
              <a:t>Thank you</a:t>
            </a:r>
          </a:p>
        </p:txBody>
      </p:sp>
      <p:sp>
        <p:nvSpPr>
          <p:cNvPr id="3" name="Rectangle 2"/>
          <p:cNvSpPr/>
          <p:nvPr/>
        </p:nvSpPr>
        <p:spPr>
          <a:xfrm>
            <a:off x="3851920" y="836712"/>
            <a:ext cx="49682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i="1" dirty="0" smtClean="0"/>
              <a:t>Image attributions: </a:t>
            </a:r>
          </a:p>
          <a:p>
            <a:r>
              <a:rPr lang="en-AU" sz="1600" dirty="0" smtClean="0"/>
              <a:t>Images </a:t>
            </a:r>
            <a:r>
              <a:rPr lang="en-AU" sz="1600" dirty="0"/>
              <a:t>available from the Noun Project </a:t>
            </a:r>
            <a:r>
              <a:rPr lang="en-AU" sz="1600" dirty="0" smtClean="0"/>
              <a:t>under </a:t>
            </a:r>
            <a:r>
              <a:rPr lang="en-AU" sz="1600" dirty="0"/>
              <a:t>creative </a:t>
            </a:r>
            <a:r>
              <a:rPr lang="en-AU" sz="1600" dirty="0" smtClean="0"/>
              <a:t>       commons </a:t>
            </a:r>
            <a:r>
              <a:rPr lang="en-AU" sz="1600" dirty="0"/>
              <a:t>attribution </a:t>
            </a:r>
            <a:r>
              <a:rPr lang="en-AU" sz="1600" dirty="0" smtClean="0"/>
              <a:t>licenses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 smtClean="0"/>
              <a:t>Computer </a:t>
            </a:r>
            <a:r>
              <a:rPr lang="en-AU" sz="1200" dirty="0"/>
              <a:t>by Esteban Sandoval from the Noun Project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/>
              <a:t>Air conditioner by </a:t>
            </a:r>
            <a:r>
              <a:rPr lang="en-AU" sz="1200" dirty="0" err="1"/>
              <a:t>Symbolon</a:t>
            </a:r>
            <a:r>
              <a:rPr lang="en-AU" sz="1200" dirty="0"/>
              <a:t>, IT from the Noun Project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/>
              <a:t>House tenant (modified) by </a:t>
            </a:r>
            <a:r>
              <a:rPr lang="en-AU" sz="1200" dirty="0" err="1"/>
              <a:t>Symbolon</a:t>
            </a:r>
            <a:r>
              <a:rPr lang="en-AU" sz="1200" dirty="0"/>
              <a:t>, IT from the Noun Project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/>
              <a:t>Electricity meter by Templet from the Noun Project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/>
              <a:t>Line graph by Vectors Market from the Noun Project</a:t>
            </a:r>
          </a:p>
          <a:p>
            <a:pPr marL="742950" lvl="1" indent="-285750">
              <a:buFont typeface="Calibri" panose="020F0502020204030204" pitchFamily="34" charset="0"/>
              <a:buChar char="⁻"/>
            </a:pPr>
            <a:r>
              <a:rPr lang="en-AU" sz="1200" dirty="0"/>
              <a:t>Weather by </a:t>
            </a:r>
            <a:r>
              <a:rPr lang="en-AU" sz="1200" dirty="0" err="1"/>
              <a:t>Dinosoft</a:t>
            </a:r>
            <a:r>
              <a:rPr lang="en-AU" sz="1200" dirty="0"/>
              <a:t> Labs, PK from the Noun Project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79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Motivations…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3</a:t>
            </a:fld>
            <a:r>
              <a:rPr lang="en-AU" smtClean="0"/>
              <a:t>  |</a:t>
            </a:r>
            <a:endParaRPr lang="en-AU" dirty="0"/>
          </a:p>
        </p:txBody>
      </p:sp>
      <p:grpSp>
        <p:nvGrpSpPr>
          <p:cNvPr id="12" name="Group 11"/>
          <p:cNvGrpSpPr/>
          <p:nvPr/>
        </p:nvGrpSpPr>
        <p:grpSpPr>
          <a:xfrm>
            <a:off x="618989" y="1048798"/>
            <a:ext cx="3180888" cy="4104457"/>
            <a:chOff x="671033" y="1556791"/>
            <a:chExt cx="3180888" cy="4104457"/>
          </a:xfrm>
        </p:grpSpPr>
        <p:sp>
          <p:nvSpPr>
            <p:cNvPr id="14" name="Rectangle 13"/>
            <p:cNvSpPr/>
            <p:nvPr/>
          </p:nvSpPr>
          <p:spPr>
            <a:xfrm>
              <a:off x="671033" y="1556791"/>
              <a:ext cx="3180888" cy="410445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28058" t="13741" r="42913" b="23894"/>
            <a:stretch/>
          </p:blipFill>
          <p:spPr>
            <a:xfrm>
              <a:off x="827584" y="1628800"/>
              <a:ext cx="2963362" cy="338472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2483768" y="1628800"/>
              <a:ext cx="1224136" cy="10987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27784" y="2868838"/>
              <a:ext cx="216024" cy="2001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4939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Motivations…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4</a:t>
            </a:fld>
            <a:r>
              <a:rPr lang="en-AU" smtClean="0"/>
              <a:t>  |</a:t>
            </a:r>
            <a:endParaRPr lang="en-AU" dirty="0"/>
          </a:p>
        </p:txBody>
      </p:sp>
      <p:grpSp>
        <p:nvGrpSpPr>
          <p:cNvPr id="51" name="Group 50"/>
          <p:cNvGrpSpPr/>
          <p:nvPr/>
        </p:nvGrpSpPr>
        <p:grpSpPr>
          <a:xfrm>
            <a:off x="4932040" y="1052736"/>
            <a:ext cx="3180888" cy="4104457"/>
            <a:chOff x="671033" y="1556791"/>
            <a:chExt cx="3180888" cy="4104457"/>
          </a:xfrm>
        </p:grpSpPr>
        <p:sp>
          <p:nvSpPr>
            <p:cNvPr id="142" name="Rectangle 141"/>
            <p:cNvSpPr/>
            <p:nvPr/>
          </p:nvSpPr>
          <p:spPr>
            <a:xfrm>
              <a:off x="671033" y="1556791"/>
              <a:ext cx="3180888" cy="410445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2"/>
            <a:srcRect l="28058" t="13741" r="42913" b="23894"/>
            <a:stretch/>
          </p:blipFill>
          <p:spPr>
            <a:xfrm>
              <a:off x="827584" y="1628800"/>
              <a:ext cx="2963362" cy="338472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2483768" y="1628800"/>
              <a:ext cx="1224136" cy="10987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627784" y="2868838"/>
              <a:ext cx="216024" cy="2001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8989" y="1048798"/>
            <a:ext cx="3180888" cy="4104457"/>
            <a:chOff x="671033" y="1556791"/>
            <a:chExt cx="3180888" cy="4104457"/>
          </a:xfrm>
        </p:grpSpPr>
        <p:sp>
          <p:nvSpPr>
            <p:cNvPr id="14" name="Rectangle 13"/>
            <p:cNvSpPr/>
            <p:nvPr/>
          </p:nvSpPr>
          <p:spPr>
            <a:xfrm>
              <a:off x="671033" y="1556791"/>
              <a:ext cx="3180888" cy="410445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28058" t="13741" r="42913" b="23894"/>
            <a:stretch/>
          </p:blipFill>
          <p:spPr>
            <a:xfrm>
              <a:off x="827584" y="1628800"/>
              <a:ext cx="2963362" cy="338472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2483768" y="1628800"/>
              <a:ext cx="1224136" cy="10987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27784" y="2868838"/>
              <a:ext cx="216024" cy="2001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3" name="Right Arrow 2"/>
          <p:cNvSpPr/>
          <p:nvPr/>
        </p:nvSpPr>
        <p:spPr>
          <a:xfrm>
            <a:off x="4022789" y="2852936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580825"/>
              </p:ext>
            </p:extLst>
          </p:nvPr>
        </p:nvGraphicFramePr>
        <p:xfrm>
          <a:off x="5947040" y="1982653"/>
          <a:ext cx="3170061" cy="173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847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Motivations…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5</a:t>
            </a:fld>
            <a:r>
              <a:rPr lang="en-AU" smtClean="0"/>
              <a:t>  |</a:t>
            </a:r>
            <a:endParaRPr lang="en-AU" dirty="0"/>
          </a:p>
        </p:txBody>
      </p:sp>
      <p:grpSp>
        <p:nvGrpSpPr>
          <p:cNvPr id="51" name="Group 50"/>
          <p:cNvGrpSpPr/>
          <p:nvPr/>
        </p:nvGrpSpPr>
        <p:grpSpPr>
          <a:xfrm>
            <a:off x="4932040" y="1052736"/>
            <a:ext cx="3180888" cy="4104457"/>
            <a:chOff x="671033" y="1556791"/>
            <a:chExt cx="3180888" cy="4104457"/>
          </a:xfrm>
        </p:grpSpPr>
        <p:sp>
          <p:nvSpPr>
            <p:cNvPr id="142" name="Rectangle 141"/>
            <p:cNvSpPr/>
            <p:nvPr/>
          </p:nvSpPr>
          <p:spPr>
            <a:xfrm>
              <a:off x="671033" y="1556791"/>
              <a:ext cx="3180888" cy="410445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dirty="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2"/>
            <a:srcRect l="28058" t="13741" r="42913" b="23894"/>
            <a:stretch/>
          </p:blipFill>
          <p:spPr>
            <a:xfrm>
              <a:off x="827584" y="1628800"/>
              <a:ext cx="2963362" cy="3384724"/>
            </a:xfrm>
            <a:prstGeom prst="rect">
              <a:avLst/>
            </a:prstGeom>
          </p:spPr>
        </p:pic>
        <p:sp>
          <p:nvSpPr>
            <p:cNvPr id="49" name="Rectangle 48"/>
            <p:cNvSpPr/>
            <p:nvPr/>
          </p:nvSpPr>
          <p:spPr>
            <a:xfrm>
              <a:off x="2483768" y="1628800"/>
              <a:ext cx="1224136" cy="10987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627784" y="2868838"/>
              <a:ext cx="216024" cy="2001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8989" y="1048798"/>
            <a:ext cx="3180888" cy="4104457"/>
            <a:chOff x="671033" y="1556791"/>
            <a:chExt cx="3180888" cy="4104457"/>
          </a:xfrm>
        </p:grpSpPr>
        <p:sp>
          <p:nvSpPr>
            <p:cNvPr id="14" name="Rectangle 13"/>
            <p:cNvSpPr/>
            <p:nvPr/>
          </p:nvSpPr>
          <p:spPr>
            <a:xfrm>
              <a:off x="671033" y="1556791"/>
              <a:ext cx="3180888" cy="4104457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28058" t="13741" r="42913" b="23894"/>
            <a:stretch/>
          </p:blipFill>
          <p:spPr>
            <a:xfrm>
              <a:off x="827584" y="1628800"/>
              <a:ext cx="2963362" cy="338472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2483768" y="1628800"/>
              <a:ext cx="1224136" cy="10987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627784" y="2868838"/>
              <a:ext cx="216024" cy="200122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3" name="Right Arrow 2"/>
          <p:cNvSpPr/>
          <p:nvPr/>
        </p:nvSpPr>
        <p:spPr>
          <a:xfrm>
            <a:off x="4022789" y="2852936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18" name="Chart 17"/>
          <p:cNvGraphicFramePr>
            <a:graphicFrameLocks/>
          </p:cNvGraphicFramePr>
          <p:nvPr/>
        </p:nvGraphicFramePr>
        <p:xfrm>
          <a:off x="5947040" y="1982653"/>
          <a:ext cx="3170061" cy="173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88591" y="4490625"/>
            <a:ext cx="30243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dirty="0" smtClean="0"/>
              <a:t>“You could save $30 by turning on air-conditioning</a:t>
            </a:r>
          </a:p>
          <a:p>
            <a:r>
              <a:rPr lang="en-AU" sz="1050" dirty="0" smtClean="0"/>
              <a:t>1 hour later…”</a:t>
            </a:r>
            <a:endParaRPr lang="en-AU" sz="1050" dirty="0"/>
          </a:p>
        </p:txBody>
      </p:sp>
    </p:spTree>
    <p:extLst>
      <p:ext uri="{BB962C8B-B14F-4D97-AF65-F5344CB8AC3E}">
        <p14:creationId xmlns:p14="http://schemas.microsoft.com/office/powerpoint/2010/main" val="72612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Motivations…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 smtClean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6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827584" y="1772816"/>
            <a:ext cx="69270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Interval electricity meter data could be used 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Understand (air-conditioner) usage behaviours and patterns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Predict (air-conditioner) use under different scenarios </a:t>
            </a:r>
          </a:p>
          <a:p>
            <a:r>
              <a:rPr lang="en-AU" dirty="0"/>
              <a:t>	</a:t>
            </a:r>
            <a:r>
              <a:rPr lang="en-AU" dirty="0" smtClean="0"/>
              <a:t>(e.g. different tariff structures, technology or climate changes)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Provide feedback &amp; advice to consumers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184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Starting problem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7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43" name="TextBox 42"/>
          <p:cNvSpPr txBox="1"/>
          <p:nvPr/>
        </p:nvSpPr>
        <p:spPr>
          <a:xfrm>
            <a:off x="1331640" y="212189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AU" sz="1200" dirty="0" smtClean="0"/>
              <a:t>Approximate location</a:t>
            </a:r>
          </a:p>
          <a:p>
            <a:pPr marL="171450" indent="-171450">
              <a:buFontTx/>
              <a:buChar char="-"/>
            </a:pPr>
            <a:r>
              <a:rPr lang="en-AU" sz="1200" dirty="0" smtClean="0"/>
              <a:t>Energy </a:t>
            </a:r>
            <a:r>
              <a:rPr lang="en-AU" sz="1200" dirty="0"/>
              <a:t>use (30 </a:t>
            </a:r>
            <a:r>
              <a:rPr lang="en-AU" sz="1200" dirty="0" smtClean="0"/>
              <a:t>min)</a:t>
            </a:r>
          </a:p>
          <a:p>
            <a:pPr marL="171450" indent="-171450">
              <a:buFontTx/>
              <a:buChar char="-"/>
            </a:pPr>
            <a:r>
              <a:rPr lang="en-AU" sz="1200" dirty="0" smtClean="0"/>
              <a:t>Date &amp; time</a:t>
            </a:r>
          </a:p>
        </p:txBody>
      </p:sp>
      <p:sp>
        <p:nvSpPr>
          <p:cNvPr id="45" name="Right Arrow 44"/>
          <p:cNvSpPr/>
          <p:nvPr/>
        </p:nvSpPr>
        <p:spPr>
          <a:xfrm>
            <a:off x="2987824" y="2323354"/>
            <a:ext cx="563691" cy="156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7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709" y="1955316"/>
            <a:ext cx="1223120" cy="88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757290" y="2203479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Model?</a:t>
            </a:r>
            <a:endParaRPr lang="en-AU" dirty="0"/>
          </a:p>
        </p:txBody>
      </p:sp>
      <p:pic>
        <p:nvPicPr>
          <p:cNvPr id="130" name="Picture 4" descr="https://static.thenounproject.com/png/1066510-20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6"/>
          <a:stretch/>
        </p:blipFill>
        <p:spPr bwMode="auto">
          <a:xfrm>
            <a:off x="5956957" y="2913232"/>
            <a:ext cx="804879" cy="64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547664" y="2636912"/>
            <a:ext cx="1040755" cy="1095622"/>
            <a:chOff x="1547664" y="2636912"/>
            <a:chExt cx="1040755" cy="1095622"/>
          </a:xfrm>
        </p:grpSpPr>
        <p:pic>
          <p:nvPicPr>
            <p:cNvPr id="132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636912"/>
              <a:ext cx="1040755" cy="1095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" name="Rectangle 132"/>
            <p:cNvSpPr/>
            <p:nvPr/>
          </p:nvSpPr>
          <p:spPr>
            <a:xfrm>
              <a:off x="1968073" y="3034759"/>
              <a:ext cx="199935" cy="466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5" name="Right Arrow 134"/>
          <p:cNvSpPr/>
          <p:nvPr/>
        </p:nvSpPr>
        <p:spPr>
          <a:xfrm>
            <a:off x="5026541" y="2301279"/>
            <a:ext cx="563691" cy="156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" name="TextBox 135"/>
          <p:cNvSpPr txBox="1"/>
          <p:nvPr/>
        </p:nvSpPr>
        <p:spPr>
          <a:xfrm>
            <a:off x="5608160" y="2241258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Air-conditioning on/off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168514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Starting problem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8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43" name="TextBox 42"/>
          <p:cNvSpPr txBox="1"/>
          <p:nvPr/>
        </p:nvSpPr>
        <p:spPr>
          <a:xfrm>
            <a:off x="1331640" y="212189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AU" sz="1200" dirty="0" smtClean="0"/>
              <a:t>Approximate location</a:t>
            </a:r>
          </a:p>
          <a:p>
            <a:pPr marL="171450" indent="-171450">
              <a:buFontTx/>
              <a:buChar char="-"/>
            </a:pPr>
            <a:r>
              <a:rPr lang="en-AU" sz="1200" dirty="0" smtClean="0"/>
              <a:t>Energy </a:t>
            </a:r>
            <a:r>
              <a:rPr lang="en-AU" sz="1200" dirty="0"/>
              <a:t>use (30 </a:t>
            </a:r>
            <a:r>
              <a:rPr lang="en-AU" sz="1200" dirty="0" smtClean="0"/>
              <a:t>min)</a:t>
            </a:r>
          </a:p>
          <a:p>
            <a:pPr marL="171450" indent="-171450">
              <a:buFontTx/>
              <a:buChar char="-"/>
            </a:pPr>
            <a:r>
              <a:rPr lang="en-AU" sz="1200" dirty="0" smtClean="0"/>
              <a:t>Date &amp; time</a:t>
            </a:r>
          </a:p>
        </p:txBody>
      </p:sp>
      <p:sp>
        <p:nvSpPr>
          <p:cNvPr id="45" name="Right Arrow 44"/>
          <p:cNvSpPr/>
          <p:nvPr/>
        </p:nvSpPr>
        <p:spPr>
          <a:xfrm>
            <a:off x="2987824" y="2323354"/>
            <a:ext cx="563691" cy="156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27" name="Picture 6" descr="https://static.thenounproject.com/png/2051005-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709" y="1955316"/>
            <a:ext cx="1223120" cy="88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757290" y="2203479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Model?</a:t>
            </a:r>
            <a:endParaRPr lang="en-AU" dirty="0"/>
          </a:p>
        </p:txBody>
      </p:sp>
      <p:pic>
        <p:nvPicPr>
          <p:cNvPr id="130" name="Picture 4" descr="https://static.thenounproject.com/png/1066510-20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86"/>
          <a:stretch/>
        </p:blipFill>
        <p:spPr bwMode="auto">
          <a:xfrm>
            <a:off x="5956957" y="2913232"/>
            <a:ext cx="804879" cy="641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547664" y="2636912"/>
            <a:ext cx="1040755" cy="1095622"/>
            <a:chOff x="1547664" y="2636912"/>
            <a:chExt cx="1040755" cy="1095622"/>
          </a:xfrm>
        </p:grpSpPr>
        <p:pic>
          <p:nvPicPr>
            <p:cNvPr id="132" name="Picture 14" descr="https://static.thenounproject.com/png/1073799-200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636912"/>
              <a:ext cx="1040755" cy="10956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" name="Rectangle 132"/>
            <p:cNvSpPr/>
            <p:nvPr/>
          </p:nvSpPr>
          <p:spPr>
            <a:xfrm>
              <a:off x="1968073" y="3034759"/>
              <a:ext cx="199935" cy="46624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  <p:sp>
        <p:nvSpPr>
          <p:cNvPr id="135" name="Right Arrow 134"/>
          <p:cNvSpPr/>
          <p:nvPr/>
        </p:nvSpPr>
        <p:spPr>
          <a:xfrm>
            <a:off x="5026541" y="2301279"/>
            <a:ext cx="563691" cy="156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6" name="TextBox 135"/>
          <p:cNvSpPr txBox="1"/>
          <p:nvPr/>
        </p:nvSpPr>
        <p:spPr>
          <a:xfrm>
            <a:off x="5608160" y="2241258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Air-conditioning on/off</a:t>
            </a:r>
            <a:endParaRPr lang="en-AU" sz="1200" dirty="0"/>
          </a:p>
        </p:txBody>
      </p:sp>
      <p:sp>
        <p:nvSpPr>
          <p:cNvPr id="137" name="TextBox 136"/>
          <p:cNvSpPr txBox="1"/>
          <p:nvPr/>
        </p:nvSpPr>
        <p:spPr>
          <a:xfrm>
            <a:off x="1259632" y="4623745"/>
            <a:ext cx="735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dirty="0" smtClean="0"/>
              <a:t>Only stipulation: the model should have physically meaningful parameters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10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Model basis</a:t>
            </a:r>
            <a:endParaRPr lang="en-A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827584" y="1233582"/>
                <a:ext cx="8461375" cy="4572855"/>
              </a:xfrm>
            </p:spPr>
            <p:txBody>
              <a:bodyPr/>
              <a:lstStyle/>
              <a:p>
                <a:endParaRPr lang="en-AU" dirty="0" smtClean="0"/>
              </a:p>
              <a:p>
                <a:endParaRPr lang="en-AU" dirty="0"/>
              </a:p>
              <a:p>
                <a:endParaRPr lang="en-AU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8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18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AU" sz="1800" dirty="0" smtClean="0"/>
                  <a:t> =    Deviation from comfortable conditions (absolute measure)</a:t>
                </a:r>
              </a:p>
              <a:p>
                <a:pPr lvl="2"/>
                <a:r>
                  <a:rPr lang="en-AU" sz="1600" dirty="0" smtClean="0"/>
                  <a:t>Uses ambient temperature</a:t>
                </a:r>
              </a:p>
              <a:p>
                <a:pPr lvl="2"/>
                <a:r>
                  <a:rPr lang="en-AU" sz="1600" dirty="0" smtClean="0"/>
                  <a:t>Compared to a reference level that varies by time of day</a:t>
                </a:r>
              </a:p>
              <a:p>
                <a:pPr lvl="2"/>
                <a:r>
                  <a:rPr lang="en-AU" sz="1600" dirty="0" smtClean="0"/>
                  <a:t>Positive (cooling more likely), negative (heating more likely)</a:t>
                </a:r>
              </a:p>
              <a:p>
                <a:pPr lvl="2"/>
                <a:r>
                  <a:rPr lang="en-AU" sz="1600" dirty="0" smtClean="0"/>
                  <a:t>Larger amplitude if recent conditions were more uncomfortable (&amp; vice-versa)</a:t>
                </a:r>
              </a:p>
              <a:p>
                <a:pPr marL="432000" lvl="2" indent="0">
                  <a:buNone/>
                </a:pPr>
                <a:endParaRPr lang="en-AU" sz="16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AU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8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AU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AU" sz="1800" dirty="0"/>
                  <a:t>=    </a:t>
                </a:r>
                <a:r>
                  <a:rPr lang="en-AU" sz="1800" dirty="0" smtClean="0"/>
                  <a:t>Relative energy consumption</a:t>
                </a:r>
                <a:endParaRPr lang="en-AU" sz="1800" dirty="0"/>
              </a:p>
              <a:p>
                <a:pPr lvl="2"/>
                <a:r>
                  <a:rPr lang="en-AU" sz="1600" dirty="0" smtClean="0"/>
                  <a:t>Compared to the same time of day on a mild day</a:t>
                </a:r>
                <a:endParaRPr lang="en-AU" sz="1600" dirty="0"/>
              </a:p>
              <a:p>
                <a:pPr lvl="2"/>
                <a:endParaRPr lang="en-AU" sz="1600" dirty="0"/>
              </a:p>
              <a:p>
                <a:pPr lvl="2"/>
                <a:endParaRPr lang="en-AU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233582"/>
                <a:ext cx="8461375" cy="4572855"/>
              </a:xfrm>
              <a:blipFill rotWithShape="0">
                <a:blip r:embed="rId2"/>
                <a:stretch>
                  <a:fillRect l="-100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AU" dirty="0"/>
              <a:t>Air-conditioner use prediction|  Mark Goldsworthy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ABE124A-B5C5-46E0-B944-45307B126769}" type="slidenum">
              <a:rPr lang="en-AU" smtClean="0"/>
              <a:pPr/>
              <a:t>9</a:t>
            </a:fld>
            <a:r>
              <a:rPr lang="en-AU" smtClean="0"/>
              <a:t>  |</a:t>
            </a:r>
            <a:endParaRPr lang="en-AU" dirty="0"/>
          </a:p>
        </p:txBody>
      </p:sp>
      <p:sp>
        <p:nvSpPr>
          <p:cNvPr id="43" name="TextBox 42"/>
          <p:cNvSpPr txBox="1"/>
          <p:nvPr/>
        </p:nvSpPr>
        <p:spPr>
          <a:xfrm>
            <a:off x="2123728" y="119776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- </a:t>
            </a:r>
            <a:r>
              <a:rPr lang="en-AU" sz="1200" dirty="0"/>
              <a:t>Location -&gt; weather</a:t>
            </a:r>
          </a:p>
          <a:p>
            <a:r>
              <a:rPr lang="en-AU" sz="1200" dirty="0" smtClean="0"/>
              <a:t>- Date &amp; time</a:t>
            </a:r>
          </a:p>
          <a:p>
            <a:r>
              <a:rPr lang="en-AU" sz="1200" dirty="0" smtClean="0"/>
              <a:t>- Energy use (30 min)</a:t>
            </a:r>
            <a:endParaRPr lang="en-AU" sz="1200" dirty="0"/>
          </a:p>
        </p:txBody>
      </p:sp>
      <p:sp>
        <p:nvSpPr>
          <p:cNvPr id="16" name="Right Arrow 15"/>
          <p:cNvSpPr/>
          <p:nvPr/>
        </p:nvSpPr>
        <p:spPr>
          <a:xfrm>
            <a:off x="3707904" y="1431135"/>
            <a:ext cx="563691" cy="1569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332743" y="1336268"/>
                <a:ext cx="8215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A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2743" y="1336268"/>
                <a:ext cx="821507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883226" y="5420064"/>
                <a:ext cx="26964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A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AU" sz="140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AU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AU" sz="1400" i="1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</m:sSub>
                  </m:oMath>
                </a14:m>
                <a:r>
                  <a:rPr lang="en-AU" sz="1400" dirty="0" smtClean="0"/>
                  <a:t> evaluated every 30 minutes</a:t>
                </a:r>
                <a:endParaRPr lang="en-AU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3226" y="5420064"/>
                <a:ext cx="2696444" cy="307777"/>
              </a:xfrm>
              <a:prstGeom prst="rect">
                <a:avLst/>
              </a:prstGeom>
              <a:blipFill rotWithShape="0">
                <a:blip r:embed="rId4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44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3E176DB281BDFD44AC9699FED26A24D70090FDAD1DFE61D644AB5F337556014636" ma:contentTypeVersion="" ma:contentTypeDescription="" ma:contentTypeScope="" ma:versionID="f3c2985e7393a128ea3994eb2f299d6e">
  <xsd:schema xmlns:xsd="http://www.w3.org/2001/XMLSchema" xmlns:xs="http://www.w3.org/2001/XMLSchema" xmlns:p="http://schemas.microsoft.com/office/2006/metadata/properties" xmlns:ns2="afaa00d6-2370-4fd4-8f7c-cb5ed308212d" targetNamespace="http://schemas.microsoft.com/office/2006/metadata/properties" ma:root="true" ma:fieldsID="84e52a653cdb5d1205518dd667d9a189" ns2:_="">
    <xsd:import namespace="afaa00d6-2370-4fd4-8f7c-cb5ed308212d"/>
    <xsd:element name="properties">
      <xsd:complexType>
        <xsd:sequence>
          <xsd:element name="documentManagement">
            <xsd:complexType>
              <xsd:all>
                <xsd:element ref="ns2:nbbfd93661ed4141a58b997e25f496f3" minOccurs="0"/>
                <xsd:element ref="ns2:TaxCatchAll" minOccurs="0"/>
                <xsd:element ref="ns2:TaxCatchAllLabel" minOccurs="0"/>
                <xsd:element ref="ns2:o0d3d2ce1a1442489bb823346a0fcc1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aa00d6-2370-4fd4-8f7c-cb5ed308212d" elementFormDefault="qualified">
    <xsd:import namespace="http://schemas.microsoft.com/office/2006/documentManagement/types"/>
    <xsd:import namespace="http://schemas.microsoft.com/office/infopath/2007/PartnerControls"/>
    <xsd:element name="nbbfd93661ed4141a58b997e25f496f3" ma:index="8" nillable="true" ma:taxonomy="true" ma:internalName="nbbfd93661ed4141a58b997e25f496f3" ma:taxonomyFieldName="DocumentType" ma:displayName="Document Type" ma:default="" ma:fieldId="{7bbfd936-61ed-4141-a58b-997e25f496f3}" ma:sspId="7cf5bfb1-72c6-4061-96ba-7e03c9acd897" ma:termSetId="370fd541-af59-412f-bf27-0625c96f45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3D510B92-381C-4CE8-AB5A-201936B01B0E}" ma:internalName="TaxCatchAll" ma:showField="CatchAllData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3D510B92-381C-4CE8-AB5A-201936B01B0E}" ma:internalName="TaxCatchAllLabel" ma:readOnly="true" ma:showField="CatchAllDataLabel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0d3d2ce1a1442489bb823346a0fcc1e" ma:index="12" nillable="true" ma:taxonomy="true" ma:internalName="o0d3d2ce1a1442489bb823346a0fcc1e" ma:taxonomyFieldName="ProjectPhase" ma:displayName="Project Phase" ma:default="" ma:fieldId="{80d3d2ce-1a14-4248-9bb8-23346a0fcc1e}" ma:sspId="7cf5bfb1-72c6-4061-96ba-7e03c9acd897" ma:termSetId="2ba43792-0e64-4935-8dec-28d4aead28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0d3d2ce1a1442489bb823346a0fcc1e xmlns="afaa00d6-2370-4fd4-8f7c-cb5ed308212d">
      <Terms xmlns="http://schemas.microsoft.com/office/infopath/2007/PartnerControls"/>
    </o0d3d2ce1a1442489bb823346a0fcc1e>
    <TaxCatchAll xmlns="afaa00d6-2370-4fd4-8f7c-cb5ed308212d"/>
    <nbbfd93661ed4141a58b997e25f496f3 xmlns="afaa00d6-2370-4fd4-8f7c-cb5ed308212d">
      <Terms xmlns="http://schemas.microsoft.com/office/infopath/2007/PartnerControls"/>
    </nbbfd93661ed4141a58b997e25f496f3>
  </documentManagement>
</p:properties>
</file>

<file path=customXml/itemProps1.xml><?xml version="1.0" encoding="utf-8"?>
<ds:datastoreItem xmlns:ds="http://schemas.openxmlformats.org/officeDocument/2006/customXml" ds:itemID="{E9BC504A-78D1-4A4A-9D6E-ED796D74FB72}"/>
</file>

<file path=customXml/itemProps2.xml><?xml version="1.0" encoding="utf-8"?>
<ds:datastoreItem xmlns:ds="http://schemas.openxmlformats.org/officeDocument/2006/customXml" ds:itemID="{530E7299-C519-4361-99D3-C0E2DC2DE20D}"/>
</file>

<file path=customXml/itemProps3.xml><?xml version="1.0" encoding="utf-8"?>
<ds:datastoreItem xmlns:ds="http://schemas.openxmlformats.org/officeDocument/2006/customXml" ds:itemID="{9152B716-A1C0-48A1-954E-280B9B95F6FE}"/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7449</TotalTime>
  <Words>933</Words>
  <Application>Microsoft Office PowerPoint</Application>
  <PresentationFormat>On-screen Show (4:3)</PresentationFormat>
  <Paragraphs>269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Wingdings</vt:lpstr>
      <vt:lpstr>CSIRO Theme</vt:lpstr>
      <vt:lpstr>Air-conditioner use prediction from interval meter data</vt:lpstr>
      <vt:lpstr>Context</vt:lpstr>
      <vt:lpstr>Motivations…</vt:lpstr>
      <vt:lpstr>Motivations…</vt:lpstr>
      <vt:lpstr>Motivations…</vt:lpstr>
      <vt:lpstr>Motivations…</vt:lpstr>
      <vt:lpstr>Starting problem</vt:lpstr>
      <vt:lpstr>Starting problem</vt:lpstr>
      <vt:lpstr>Model basis</vt:lpstr>
      <vt:lpstr>Training a single house model (known data)</vt:lpstr>
      <vt:lpstr>Results</vt:lpstr>
      <vt:lpstr>Example models</vt:lpstr>
      <vt:lpstr>Generalising the model</vt:lpstr>
      <vt:lpstr>Generalising the model</vt:lpstr>
      <vt:lpstr>Generalising the model</vt:lpstr>
      <vt:lpstr>Effect of clustering (143 models -&gt; 6 models)</vt:lpstr>
      <vt:lpstr>Identification (i.e. choosing the model to use for a given house)</vt:lpstr>
      <vt:lpstr>Identification (i.e. choosing the model to use for a given house)</vt:lpstr>
      <vt:lpstr>Identification (i.e. choosing the model to use for a given house)</vt:lpstr>
      <vt:lpstr>Issues</vt:lpstr>
      <vt:lpstr>Conclusion &amp; suggested next steps</vt:lpstr>
      <vt:lpstr>Thank you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Goldsworthy, Mark (Energy, Newcastle)</dc:creator>
  <cp:lastModifiedBy>Goldsworthy, Mark (Energy, Newcastle)</cp:lastModifiedBy>
  <cp:revision>45</cp:revision>
  <dcterms:created xsi:type="dcterms:W3CDTF">2018-11-27T23:57:51Z</dcterms:created>
  <dcterms:modified xsi:type="dcterms:W3CDTF">2018-12-03T22:34:42Z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0x0101003E176DB281BDFD44AC9699FED26A24D70090FDAD1DFE61D644AB5F337556014636</vt:lpwstr>
  </property>
</Properties>
</file>