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4"/>
  </p:sldMasterIdLst>
  <p:notesMasterIdLst>
    <p:notesMasterId r:id="rId21"/>
  </p:notesMasterIdLst>
  <p:handoutMasterIdLst>
    <p:handoutMasterId r:id="rId22"/>
  </p:handoutMasterIdLst>
  <p:sldIdLst>
    <p:sldId id="263" r:id="rId5"/>
    <p:sldId id="264" r:id="rId6"/>
    <p:sldId id="291" r:id="rId7"/>
    <p:sldId id="304" r:id="rId8"/>
    <p:sldId id="305" r:id="rId9"/>
    <p:sldId id="302" r:id="rId10"/>
    <p:sldId id="306" r:id="rId11"/>
    <p:sldId id="307" r:id="rId12"/>
    <p:sldId id="308" r:id="rId13"/>
    <p:sldId id="309" r:id="rId14"/>
    <p:sldId id="310" r:id="rId15"/>
    <p:sldId id="312" r:id="rId16"/>
    <p:sldId id="311" r:id="rId17"/>
    <p:sldId id="298" r:id="rId18"/>
    <p:sldId id="313" r:id="rId19"/>
    <p:sldId id="272" r:id="rId20"/>
  </p:sldIdLst>
  <p:sldSz cx="9144000" cy="6858000" type="screen4x3"/>
  <p:notesSz cx="7102475" cy="102330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799">
          <p15:clr>
            <a:srgbClr val="A4A3A4"/>
          </p15:clr>
        </p15:guide>
        <p15:guide id="3" pos="2880">
          <p15:clr>
            <a:srgbClr val="A4A3A4"/>
          </p15:clr>
        </p15:guide>
        <p15:guide id="4" pos="5556">
          <p15:clr>
            <a:srgbClr val="A4A3A4"/>
          </p15:clr>
        </p15:guide>
        <p15:guide id="5" pos="226">
          <p15:clr>
            <a:srgbClr val="A4A3A4"/>
          </p15:clr>
        </p15:guide>
      </p15:sldGuideLst>
    </p:ext>
    <p:ext uri="{2D200454-40CA-4A62-9FC3-DE9A4176ACB9}">
      <p15:notesGuideLst xmlns:p15="http://schemas.microsoft.com/office/powerpoint/2012/main">
        <p15:guide id="1" orient="horz" pos="3223" userDrawn="1">
          <p15:clr>
            <a:srgbClr val="A4A3A4"/>
          </p15:clr>
        </p15:guide>
        <p15:guide id="2" pos="223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90" autoAdjust="0"/>
    <p:restoredTop sz="96866" autoAdjust="0"/>
  </p:normalViewPr>
  <p:slideViewPr>
    <p:cSldViewPr showGuides="1">
      <p:cViewPr varScale="1">
        <p:scale>
          <a:sx n="127" d="100"/>
          <a:sy n="127" d="100"/>
        </p:scale>
        <p:origin x="1171" y="72"/>
      </p:cViewPr>
      <p:guideLst>
        <p:guide orient="horz" pos="2160"/>
        <p:guide orient="horz" pos="799"/>
        <p:guide pos="2880"/>
        <p:guide pos="5556"/>
        <p:guide pos="226"/>
      </p:guideLst>
    </p:cSldViewPr>
  </p:slideViewPr>
  <p:outlineViewPr>
    <p:cViewPr>
      <p:scale>
        <a:sx n="33" d="100"/>
        <a:sy n="33" d="100"/>
      </p:scale>
      <p:origin x="0" y="5814"/>
    </p:cViewPr>
  </p:outlineViewPr>
  <p:notesTextViewPr>
    <p:cViewPr>
      <p:scale>
        <a:sx n="3" d="2"/>
        <a:sy n="3" d="2"/>
      </p:scale>
      <p:origin x="0" y="0"/>
    </p:cViewPr>
  </p:notesTextViewPr>
  <p:sorterViewPr>
    <p:cViewPr>
      <p:scale>
        <a:sx n="100" d="100"/>
        <a:sy n="100" d="100"/>
      </p:scale>
      <p:origin x="0" y="78"/>
    </p:cViewPr>
  </p:sorterViewPr>
  <p:notesViewPr>
    <p:cSldViewPr showGuides="1">
      <p:cViewPr varScale="1">
        <p:scale>
          <a:sx n="54" d="100"/>
          <a:sy n="54" d="100"/>
        </p:scale>
        <p:origin x="-2844" y="-90"/>
      </p:cViewPr>
      <p:guideLst>
        <p:guide orient="horz" pos="3223"/>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1651"/>
          </a:xfrm>
          <a:prstGeom prst="rect">
            <a:avLst/>
          </a:prstGeom>
        </p:spPr>
        <p:txBody>
          <a:bodyPr vert="horz" lIns="99057" tIns="49528" rIns="99057" bIns="49528" rtlCol="0"/>
          <a:lstStyle>
            <a:lvl1pPr algn="l">
              <a:defRPr sz="1300"/>
            </a:lvl1pPr>
          </a:lstStyle>
          <a:p>
            <a:endParaRPr lang="en-AU" dirty="0"/>
          </a:p>
        </p:txBody>
      </p:sp>
      <p:sp>
        <p:nvSpPr>
          <p:cNvPr id="3" name="Date Placeholder 2"/>
          <p:cNvSpPr>
            <a:spLocks noGrp="1"/>
          </p:cNvSpPr>
          <p:nvPr>
            <p:ph type="dt" sz="quarter" idx="1"/>
          </p:nvPr>
        </p:nvSpPr>
        <p:spPr>
          <a:xfrm>
            <a:off x="4023092" y="0"/>
            <a:ext cx="3077739" cy="511651"/>
          </a:xfrm>
          <a:prstGeom prst="rect">
            <a:avLst/>
          </a:prstGeom>
        </p:spPr>
        <p:txBody>
          <a:bodyPr vert="horz" lIns="99057" tIns="49528" rIns="99057" bIns="49528" rtlCol="0"/>
          <a:lstStyle>
            <a:lvl1pPr algn="r">
              <a:defRPr sz="1300"/>
            </a:lvl1pPr>
          </a:lstStyle>
          <a:p>
            <a:fld id="{BBFA697C-5849-4DDF-A6C8-08E6893940F4}" type="datetimeFigureOut">
              <a:rPr lang="en-AU" smtClean="0"/>
              <a:pPr/>
              <a:t>15/02/2019</a:t>
            </a:fld>
            <a:endParaRPr lang="en-AU" dirty="0"/>
          </a:p>
        </p:txBody>
      </p:sp>
      <p:sp>
        <p:nvSpPr>
          <p:cNvPr id="4" name="Footer Placeholder 3"/>
          <p:cNvSpPr>
            <a:spLocks noGrp="1"/>
          </p:cNvSpPr>
          <p:nvPr>
            <p:ph type="ftr" sz="quarter" idx="2"/>
          </p:nvPr>
        </p:nvSpPr>
        <p:spPr>
          <a:xfrm>
            <a:off x="0" y="9719598"/>
            <a:ext cx="3077739" cy="511651"/>
          </a:xfrm>
          <a:prstGeom prst="rect">
            <a:avLst/>
          </a:prstGeom>
        </p:spPr>
        <p:txBody>
          <a:bodyPr vert="horz" lIns="99057" tIns="49528" rIns="99057" bIns="49528" rtlCol="0" anchor="b"/>
          <a:lstStyle>
            <a:lvl1pPr algn="l">
              <a:defRPr sz="1300"/>
            </a:lvl1pPr>
          </a:lstStyle>
          <a:p>
            <a:endParaRPr lang="en-AU" dirty="0"/>
          </a:p>
        </p:txBody>
      </p:sp>
      <p:sp>
        <p:nvSpPr>
          <p:cNvPr id="5" name="Slide Number Placeholder 4"/>
          <p:cNvSpPr>
            <a:spLocks noGrp="1"/>
          </p:cNvSpPr>
          <p:nvPr>
            <p:ph type="sldNum" sz="quarter" idx="3"/>
          </p:nvPr>
        </p:nvSpPr>
        <p:spPr>
          <a:xfrm>
            <a:off x="4023092" y="9719598"/>
            <a:ext cx="3077739" cy="511651"/>
          </a:xfrm>
          <a:prstGeom prst="rect">
            <a:avLst/>
          </a:prstGeom>
        </p:spPr>
        <p:txBody>
          <a:bodyPr vert="horz" lIns="99057" tIns="49528" rIns="99057" bIns="49528" rtlCol="0" anchor="b"/>
          <a:lstStyle>
            <a:lvl1pPr algn="r">
              <a:defRPr sz="1300"/>
            </a:lvl1pPr>
          </a:lstStyle>
          <a:p>
            <a:fld id="{BFD014AF-979A-46D9-9B43-4C67319580DA}" type="slidenum">
              <a:rPr lang="en-AU" smtClean="0"/>
              <a:pPr/>
              <a:t>‹#›</a:t>
            </a:fld>
            <a:endParaRPr lang="en-AU" dirty="0"/>
          </a:p>
        </p:txBody>
      </p:sp>
    </p:spTree>
    <p:extLst>
      <p:ext uri="{BB962C8B-B14F-4D97-AF65-F5344CB8AC3E}">
        <p14:creationId xmlns:p14="http://schemas.microsoft.com/office/powerpoint/2010/main" val="2514441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1651"/>
          </a:xfrm>
          <a:prstGeom prst="rect">
            <a:avLst/>
          </a:prstGeom>
        </p:spPr>
        <p:txBody>
          <a:bodyPr vert="horz" lIns="99057" tIns="49528" rIns="99057" bIns="49528" rtlCol="0"/>
          <a:lstStyle>
            <a:lvl1pPr algn="l">
              <a:defRPr sz="1300"/>
            </a:lvl1pPr>
          </a:lstStyle>
          <a:p>
            <a:endParaRPr lang="en-AU" dirty="0"/>
          </a:p>
        </p:txBody>
      </p:sp>
      <p:sp>
        <p:nvSpPr>
          <p:cNvPr id="3" name="Date Placeholder 2"/>
          <p:cNvSpPr>
            <a:spLocks noGrp="1"/>
          </p:cNvSpPr>
          <p:nvPr>
            <p:ph type="dt" idx="1"/>
          </p:nvPr>
        </p:nvSpPr>
        <p:spPr>
          <a:xfrm>
            <a:off x="4023092" y="0"/>
            <a:ext cx="3077739" cy="511651"/>
          </a:xfrm>
          <a:prstGeom prst="rect">
            <a:avLst/>
          </a:prstGeom>
        </p:spPr>
        <p:txBody>
          <a:bodyPr vert="horz" lIns="99057" tIns="49528" rIns="99057" bIns="49528" rtlCol="0"/>
          <a:lstStyle>
            <a:lvl1pPr algn="r">
              <a:defRPr sz="1300"/>
            </a:lvl1pPr>
          </a:lstStyle>
          <a:p>
            <a:fld id="{00992BC2-9435-4D31-AEB3-5D5877AD6447}" type="datetimeFigureOut">
              <a:rPr lang="en-AU" smtClean="0"/>
              <a:pPr/>
              <a:t>15/02/2019</a:t>
            </a:fld>
            <a:endParaRPr lang="en-AU" dirty="0"/>
          </a:p>
        </p:txBody>
      </p:sp>
      <p:sp>
        <p:nvSpPr>
          <p:cNvPr id="4" name="Slide Image Placeholder 3"/>
          <p:cNvSpPr>
            <a:spLocks noGrp="1" noRot="1" noChangeAspect="1"/>
          </p:cNvSpPr>
          <p:nvPr>
            <p:ph type="sldImg" idx="2"/>
          </p:nvPr>
        </p:nvSpPr>
        <p:spPr>
          <a:xfrm>
            <a:off x="992188" y="766763"/>
            <a:ext cx="5118100" cy="3838575"/>
          </a:xfrm>
          <a:prstGeom prst="rect">
            <a:avLst/>
          </a:prstGeom>
          <a:noFill/>
          <a:ln w="12700">
            <a:solidFill>
              <a:prstClr val="black"/>
            </a:solidFill>
          </a:ln>
        </p:spPr>
        <p:txBody>
          <a:bodyPr vert="horz" lIns="99057" tIns="49528" rIns="99057" bIns="49528" rtlCol="0" anchor="ctr"/>
          <a:lstStyle/>
          <a:p>
            <a:endParaRPr lang="en-AU" dirty="0"/>
          </a:p>
        </p:txBody>
      </p:sp>
      <p:sp>
        <p:nvSpPr>
          <p:cNvPr id="5" name="Notes Placeholder 4"/>
          <p:cNvSpPr>
            <a:spLocks noGrp="1"/>
          </p:cNvSpPr>
          <p:nvPr>
            <p:ph type="body" sz="quarter" idx="3"/>
          </p:nvPr>
        </p:nvSpPr>
        <p:spPr>
          <a:xfrm>
            <a:off x="710248" y="4860687"/>
            <a:ext cx="5681980" cy="4604861"/>
          </a:xfrm>
          <a:prstGeom prst="rect">
            <a:avLst/>
          </a:prstGeom>
        </p:spPr>
        <p:txBody>
          <a:bodyPr vert="horz" lIns="99057" tIns="49528" rIns="99057" bIns="4952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719598"/>
            <a:ext cx="3077739" cy="511651"/>
          </a:xfrm>
          <a:prstGeom prst="rect">
            <a:avLst/>
          </a:prstGeom>
        </p:spPr>
        <p:txBody>
          <a:bodyPr vert="horz" lIns="99057" tIns="49528" rIns="99057" bIns="49528" rtlCol="0" anchor="b"/>
          <a:lstStyle>
            <a:lvl1pPr algn="l">
              <a:defRPr sz="1300"/>
            </a:lvl1pPr>
          </a:lstStyle>
          <a:p>
            <a:endParaRPr lang="en-AU" dirty="0"/>
          </a:p>
        </p:txBody>
      </p:sp>
      <p:sp>
        <p:nvSpPr>
          <p:cNvPr id="7" name="Slide Number Placeholder 6"/>
          <p:cNvSpPr>
            <a:spLocks noGrp="1"/>
          </p:cNvSpPr>
          <p:nvPr>
            <p:ph type="sldNum" sz="quarter" idx="5"/>
          </p:nvPr>
        </p:nvSpPr>
        <p:spPr>
          <a:xfrm>
            <a:off x="4023092" y="9719598"/>
            <a:ext cx="3077739" cy="511651"/>
          </a:xfrm>
          <a:prstGeom prst="rect">
            <a:avLst/>
          </a:prstGeom>
        </p:spPr>
        <p:txBody>
          <a:bodyPr vert="horz" lIns="99057" tIns="49528" rIns="99057" bIns="49528" rtlCol="0" anchor="b"/>
          <a:lstStyle>
            <a:lvl1pPr algn="r">
              <a:defRPr sz="1300"/>
            </a:lvl1pPr>
          </a:lstStyle>
          <a:p>
            <a:fld id="{9A496215-5E4C-414D-A8DB-C38AA7CF7C2A}" type="slidenum">
              <a:rPr lang="en-AU" smtClean="0"/>
              <a:pPr/>
              <a:t>‹#›</a:t>
            </a:fld>
            <a:endParaRPr lang="en-AU" dirty="0"/>
          </a:p>
        </p:txBody>
      </p:sp>
    </p:spTree>
    <p:extLst>
      <p:ext uri="{BB962C8B-B14F-4D97-AF65-F5344CB8AC3E}">
        <p14:creationId xmlns:p14="http://schemas.microsoft.com/office/powerpoint/2010/main" val="4203183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solidFill>
        <a:effectLst/>
      </p:bgPr>
    </p:bg>
    <p:spTree>
      <p:nvGrpSpPr>
        <p:cNvPr id="1" name=""/>
        <p:cNvGrpSpPr/>
        <p:nvPr/>
      </p:nvGrpSpPr>
      <p:grpSpPr>
        <a:xfrm>
          <a:off x="0" y="0"/>
          <a:ext cx="0" cy="0"/>
          <a:chOff x="0" y="0"/>
          <a:chExt cx="0" cy="0"/>
        </a:xfrm>
      </p:grpSpPr>
      <p:grpSp>
        <p:nvGrpSpPr>
          <p:cNvPr id="29" name="Group 28"/>
          <p:cNvGrpSpPr/>
          <p:nvPr userDrawn="1"/>
        </p:nvGrpSpPr>
        <p:grpSpPr>
          <a:xfrm>
            <a:off x="608" y="5500319"/>
            <a:ext cx="9167813" cy="996950"/>
            <a:chOff x="608" y="5500319"/>
            <a:chExt cx="9167813" cy="996950"/>
          </a:xfrm>
        </p:grpSpPr>
        <p:grpSp>
          <p:nvGrpSpPr>
            <p:cNvPr id="43"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dirty="0"/>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dirty="0"/>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dirty="0"/>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4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sp>
        <p:nvSpPr>
          <p:cNvPr id="2" name="Title 1"/>
          <p:cNvSpPr>
            <a:spLocks noGrp="1"/>
          </p:cNvSpPr>
          <p:nvPr userDrawn="1">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smtClean="0"/>
              <a:t>Click to edit Master title style</a:t>
            </a:r>
            <a:endParaRPr lang="en-AU" dirty="0"/>
          </a:p>
        </p:txBody>
      </p:sp>
      <p:sp>
        <p:nvSpPr>
          <p:cNvPr id="3" name="Subtitle 2"/>
          <p:cNvSpPr>
            <a:spLocks noGrp="1"/>
          </p:cNvSpPr>
          <p:nvPr userDrawn="1">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dirty="0"/>
          </a:p>
        </p:txBody>
      </p:sp>
      <p:sp>
        <p:nvSpPr>
          <p:cNvPr id="27" name="Text Placeholder 14"/>
          <p:cNvSpPr>
            <a:spLocks noGrp="1"/>
          </p:cNvSpPr>
          <p:nvPr userDrawn="1">
            <p:ph type="body" sz="quarter" idx="17" hasCustomPrompt="1"/>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r>
              <a:rPr lang="en-AU" dirty="0" smtClean="0"/>
              <a:t>Click to Add Business Unit</a:t>
            </a:r>
          </a:p>
        </p:txBody>
      </p:sp>
    </p:spTree>
    <p:extLst>
      <p:ext uri="{BB962C8B-B14F-4D97-AF65-F5344CB8AC3E}">
        <p14:creationId xmlns:p14="http://schemas.microsoft.com/office/powerpoint/2010/main" val="17759787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dirty="0" smtClean="0"/>
              <a:t>Presentation title  |  Presenter name</a:t>
            </a:r>
            <a:endParaRPr lang="en-AU" dirty="0"/>
          </a:p>
        </p:txBody>
      </p:sp>
      <p:sp>
        <p:nvSpPr>
          <p:cNvPr id="5"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426388506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emen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dirty="0" smtClean="0"/>
              <a:t>Presentation title  |  Presenter name</a:t>
            </a:r>
            <a:endParaRPr lang="en-AU" dirty="0"/>
          </a:p>
        </p:txBody>
      </p:sp>
      <p:sp>
        <p:nvSpPr>
          <p:cNvPr id="5" name="Content Placeholder 2"/>
          <p:cNvSpPr>
            <a:spLocks noGrp="1"/>
          </p:cNvSpPr>
          <p:nvPr>
            <p:ph idx="1"/>
          </p:nvPr>
        </p:nvSpPr>
        <p:spPr>
          <a:xfrm>
            <a:off x="360000" y="1276350"/>
            <a:ext cx="8460000" cy="4559300"/>
          </a:xfrm>
        </p:spPr>
        <p:txBody>
          <a:bodyPr/>
          <a:lstStyle>
            <a:lvl1pPr>
              <a:lnSpc>
                <a:spcPct val="85000"/>
              </a:lnSpc>
              <a:spcAft>
                <a:spcPts val="0"/>
              </a:spcAft>
              <a:buFontTx/>
              <a:buNone/>
              <a:defRPr sz="4000" b="1">
                <a:solidFill>
                  <a:schemeClr val="accent1">
                    <a:lumMod val="75000"/>
                  </a:schemeClr>
                </a:solidFill>
              </a:defRPr>
            </a:lvl1pPr>
            <a:lvl2pPr marL="0" indent="0">
              <a:lnSpc>
                <a:spcPct val="85000"/>
              </a:lnSpc>
              <a:spcAft>
                <a:spcPts val="0"/>
              </a:spcAft>
              <a:buNone/>
              <a:defRPr sz="4000" b="1">
                <a:solidFill>
                  <a:schemeClr val="accent2"/>
                </a:solidFill>
              </a:defRPr>
            </a:lvl2pPr>
            <a:lvl3pPr marL="0" indent="0">
              <a:spcBef>
                <a:spcPts val="2200"/>
              </a:spcBef>
              <a:buNone/>
              <a:defRPr b="1">
                <a:solidFill>
                  <a:srgbClr val="00313C"/>
                </a:solidFill>
              </a:defRPr>
            </a:lvl3pPr>
          </a:lstStyle>
          <a:p>
            <a:pPr lvl="0"/>
            <a:r>
              <a:rPr lang="en-US" smtClean="0"/>
              <a:t>Click to edit Master text styles</a:t>
            </a:r>
          </a:p>
          <a:p>
            <a:pPr lvl="1"/>
            <a:r>
              <a:rPr lang="en-US" smtClean="0"/>
              <a:t>Second level</a:t>
            </a:r>
          </a:p>
          <a:p>
            <a:pPr lvl="2"/>
            <a:r>
              <a:rPr lang="en-US" smtClean="0"/>
              <a:t>Third level</a:t>
            </a:r>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369382468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accent2"/>
        </a:solidFill>
        <a:effectLst/>
      </p:bgPr>
    </p:bg>
    <p:spTree>
      <p:nvGrpSpPr>
        <p:cNvPr id="1" name=""/>
        <p:cNvGrpSpPr/>
        <p:nvPr/>
      </p:nvGrpSpPr>
      <p:grpSpPr>
        <a:xfrm>
          <a:off x="0" y="0"/>
          <a:ext cx="0" cy="0"/>
          <a:chOff x="0" y="0"/>
          <a:chExt cx="0" cy="0"/>
        </a:xfrm>
      </p:grpSpPr>
      <p:grpSp>
        <p:nvGrpSpPr>
          <p:cNvPr id="31" name="Group 30"/>
          <p:cNvGrpSpPr/>
          <p:nvPr userDrawn="1"/>
        </p:nvGrpSpPr>
        <p:grpSpPr>
          <a:xfrm>
            <a:off x="-7938" y="6056313"/>
            <a:ext cx="9161463" cy="801687"/>
            <a:chOff x="-7938" y="6056313"/>
            <a:chExt cx="9161463" cy="801687"/>
          </a:xfrm>
        </p:grpSpPr>
        <p:sp>
          <p:nvSpPr>
            <p:cNvPr id="32" name="AutoShape 4"/>
            <p:cNvSpPr>
              <a:spLocks noChangeAspect="1" noChangeArrowheads="1" noTextEdit="1"/>
            </p:cNvSpPr>
            <p:nvPr userDrawn="1"/>
          </p:nvSpPr>
          <p:spPr bwMode="auto">
            <a:xfrm>
              <a:off x="-7938" y="6056313"/>
              <a:ext cx="9161463" cy="801687"/>
            </a:xfrm>
            <a:prstGeom prst="rect">
              <a:avLst/>
            </a:prstGeom>
            <a:noFill/>
            <a:ln>
              <a:noFill/>
            </a:ln>
            <a:extLst/>
          </p:spPr>
          <p:txBody>
            <a:bodyPr/>
            <a:lstStyle/>
            <a:p>
              <a:pPr>
                <a:defRPr/>
              </a:pPr>
              <a:endParaRPr lang="en-AU" dirty="0"/>
            </a:p>
          </p:txBody>
        </p:sp>
        <p:grpSp>
          <p:nvGrpSpPr>
            <p:cNvPr id="33" name="Group 1"/>
            <p:cNvGrpSpPr>
              <a:grpSpLocks/>
            </p:cNvGrpSpPr>
            <p:nvPr userDrawn="1"/>
          </p:nvGrpSpPr>
          <p:grpSpPr bwMode="auto">
            <a:xfrm>
              <a:off x="1588" y="6065838"/>
              <a:ext cx="9142412" cy="690562"/>
              <a:chOff x="1495" y="6065893"/>
              <a:chExt cx="9143026" cy="690563"/>
            </a:xfrm>
          </p:grpSpPr>
          <p:sp>
            <p:nvSpPr>
              <p:cNvPr id="35" name="Freeform 8"/>
              <p:cNvSpPr>
                <a:spLocks noEditPoints="1"/>
              </p:cNvSpPr>
              <p:nvPr userDrawn="1"/>
            </p:nvSpPr>
            <p:spPr bwMode="auto">
              <a:xfrm>
                <a:off x="1495" y="6065893"/>
                <a:ext cx="9143026" cy="690563"/>
              </a:xfrm>
              <a:custGeom>
                <a:avLst/>
                <a:gdLst>
                  <a:gd name="T0" fmla="*/ 2880 w 2880"/>
                  <a:gd name="T1" fmla="*/ 14 h 217"/>
                  <a:gd name="T2" fmla="*/ 2817 w 2880"/>
                  <a:gd name="T3" fmla="*/ 14 h 217"/>
                  <a:gd name="T4" fmla="*/ 2486 w 2880"/>
                  <a:gd name="T5" fmla="*/ 95 h 217"/>
                  <a:gd name="T6" fmla="*/ 2486 w 2880"/>
                  <a:gd name="T7" fmla="*/ 95 h 217"/>
                  <a:gd name="T8" fmla="*/ 2880 w 2880"/>
                  <a:gd name="T9" fmla="*/ 95 h 217"/>
                  <a:gd name="T10" fmla="*/ 2880 w 2880"/>
                  <a:gd name="T11" fmla="*/ 217 h 217"/>
                  <a:gd name="T12" fmla="*/ 2880 w 2880"/>
                  <a:gd name="T13" fmla="*/ 217 h 217"/>
                  <a:gd name="T14" fmla="*/ 2880 w 2880"/>
                  <a:gd name="T15" fmla="*/ 14 h 217"/>
                  <a:gd name="T16" fmla="*/ 2171 w 2880"/>
                  <a:gd name="T17" fmla="*/ 0 h 217"/>
                  <a:gd name="T18" fmla="*/ 0 w 2880"/>
                  <a:gd name="T19" fmla="*/ 0 h 217"/>
                  <a:gd name="T20" fmla="*/ 0 w 2880"/>
                  <a:gd name="T21" fmla="*/ 95 h 217"/>
                  <a:gd name="T22" fmla="*/ 2486 w 2880"/>
                  <a:gd name="T23" fmla="*/ 95 h 217"/>
                  <a:gd name="T24" fmla="*/ 2486 w 2880"/>
                  <a:gd name="T25" fmla="*/ 95 h 217"/>
                  <a:gd name="T26" fmla="*/ 2486 w 2880"/>
                  <a:gd name="T27" fmla="*/ 95 h 217"/>
                  <a:gd name="T28" fmla="*/ 2486 w 2880"/>
                  <a:gd name="T29" fmla="*/ 95 h 217"/>
                  <a:gd name="T30" fmla="*/ 2171 w 2880"/>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0" h="217">
                    <a:moveTo>
                      <a:pt x="2880" y="14"/>
                    </a:moveTo>
                    <a:cubicBezTo>
                      <a:pt x="2817" y="14"/>
                      <a:pt x="2817" y="14"/>
                      <a:pt x="2817" y="14"/>
                    </a:cubicBezTo>
                    <a:cubicBezTo>
                      <a:pt x="2616" y="14"/>
                      <a:pt x="2542" y="74"/>
                      <a:pt x="2486" y="95"/>
                    </a:cubicBezTo>
                    <a:cubicBezTo>
                      <a:pt x="2486" y="95"/>
                      <a:pt x="2486" y="95"/>
                      <a:pt x="2486" y="95"/>
                    </a:cubicBezTo>
                    <a:cubicBezTo>
                      <a:pt x="2880" y="95"/>
                      <a:pt x="2880" y="95"/>
                      <a:pt x="2880" y="95"/>
                    </a:cubicBezTo>
                    <a:cubicBezTo>
                      <a:pt x="2880" y="217"/>
                      <a:pt x="2880" y="217"/>
                      <a:pt x="2880" y="217"/>
                    </a:cubicBezTo>
                    <a:cubicBezTo>
                      <a:pt x="2880" y="217"/>
                      <a:pt x="2880" y="217"/>
                      <a:pt x="2880" y="217"/>
                    </a:cubicBezTo>
                    <a:cubicBezTo>
                      <a:pt x="2880" y="14"/>
                      <a:pt x="2880" y="14"/>
                      <a:pt x="2880" y="14"/>
                    </a:cubicBezTo>
                    <a:moveTo>
                      <a:pt x="2171" y="0"/>
                    </a:moveTo>
                    <a:cubicBezTo>
                      <a:pt x="0" y="0"/>
                      <a:pt x="0" y="0"/>
                      <a:pt x="0" y="0"/>
                    </a:cubicBezTo>
                    <a:cubicBezTo>
                      <a:pt x="0" y="95"/>
                      <a:pt x="0" y="95"/>
                      <a:pt x="0" y="95"/>
                    </a:cubicBezTo>
                    <a:cubicBezTo>
                      <a:pt x="2486" y="95"/>
                      <a:pt x="2486" y="95"/>
                      <a:pt x="2486" y="95"/>
                    </a:cubicBezTo>
                    <a:cubicBezTo>
                      <a:pt x="2486" y="95"/>
                      <a:pt x="2486" y="95"/>
                      <a:pt x="2486" y="95"/>
                    </a:cubicBezTo>
                    <a:cubicBezTo>
                      <a:pt x="2486" y="95"/>
                      <a:pt x="2486" y="95"/>
                      <a:pt x="2486" y="95"/>
                    </a:cubicBezTo>
                    <a:cubicBezTo>
                      <a:pt x="2486" y="95"/>
                      <a:pt x="2486" y="95"/>
                      <a:pt x="2486" y="95"/>
                    </a:cubicBezTo>
                    <a:cubicBezTo>
                      <a:pt x="2419" y="39"/>
                      <a:pt x="2306" y="0"/>
                      <a:pt x="2171" y="0"/>
                    </a:cubicBezTo>
                  </a:path>
                </a:pathLst>
              </a:custGeom>
              <a:solidFill>
                <a:schemeClr val="accent2">
                  <a:lumMod val="75000"/>
                </a:schemeClr>
              </a:solidFill>
              <a:ln>
                <a:noFill/>
              </a:ln>
            </p:spPr>
            <p:txBody>
              <a:bodyPr/>
              <a:lstStyle/>
              <a:p>
                <a:pPr>
                  <a:defRPr/>
                </a:pPr>
                <a:endParaRPr lang="en-AU" dirty="0"/>
              </a:p>
            </p:txBody>
          </p:sp>
          <p:sp>
            <p:nvSpPr>
              <p:cNvPr id="36" name="Freeform 9"/>
              <p:cNvSpPr>
                <a:spLocks noEditPoints="1"/>
              </p:cNvSpPr>
              <p:nvPr userDrawn="1"/>
            </p:nvSpPr>
            <p:spPr bwMode="auto">
              <a:xfrm>
                <a:off x="1495" y="6367518"/>
                <a:ext cx="9143026" cy="388938"/>
              </a:xfrm>
              <a:custGeom>
                <a:avLst/>
                <a:gdLst>
                  <a:gd name="T0" fmla="*/ 2486 w 2880"/>
                  <a:gd name="T1" fmla="*/ 0 h 122"/>
                  <a:gd name="T2" fmla="*/ 0 w 2880"/>
                  <a:gd name="T3" fmla="*/ 0 h 122"/>
                  <a:gd name="T4" fmla="*/ 0 w 2880"/>
                  <a:gd name="T5" fmla="*/ 13 h 122"/>
                  <a:gd name="T6" fmla="*/ 2289 w 2880"/>
                  <a:gd name="T7" fmla="*/ 13 h 122"/>
                  <a:gd name="T8" fmla="*/ 2486 w 2880"/>
                  <a:gd name="T9" fmla="*/ 0 h 122"/>
                  <a:gd name="T10" fmla="*/ 2880 w 2880"/>
                  <a:gd name="T11" fmla="*/ 0 h 122"/>
                  <a:gd name="T12" fmla="*/ 2486 w 2880"/>
                  <a:gd name="T13" fmla="*/ 0 h 122"/>
                  <a:gd name="T14" fmla="*/ 2813 w 2880"/>
                  <a:gd name="T15" fmla="*/ 122 h 122"/>
                  <a:gd name="T16" fmla="*/ 2880 w 2880"/>
                  <a:gd name="T17" fmla="*/ 122 h 122"/>
                  <a:gd name="T18" fmla="*/ 2880 w 2880"/>
                  <a:gd name="T1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122">
                    <a:moveTo>
                      <a:pt x="2486" y="0"/>
                    </a:moveTo>
                    <a:cubicBezTo>
                      <a:pt x="0" y="0"/>
                      <a:pt x="0" y="0"/>
                      <a:pt x="0" y="0"/>
                    </a:cubicBezTo>
                    <a:cubicBezTo>
                      <a:pt x="0" y="13"/>
                      <a:pt x="0" y="13"/>
                      <a:pt x="0" y="13"/>
                    </a:cubicBezTo>
                    <a:cubicBezTo>
                      <a:pt x="2289" y="13"/>
                      <a:pt x="2289" y="13"/>
                      <a:pt x="2289" y="13"/>
                    </a:cubicBezTo>
                    <a:cubicBezTo>
                      <a:pt x="2418" y="13"/>
                      <a:pt x="2459" y="10"/>
                      <a:pt x="2486" y="0"/>
                    </a:cubicBezTo>
                    <a:moveTo>
                      <a:pt x="2880" y="0"/>
                    </a:moveTo>
                    <a:cubicBezTo>
                      <a:pt x="2486" y="0"/>
                      <a:pt x="2486" y="0"/>
                      <a:pt x="2486" y="0"/>
                    </a:cubicBezTo>
                    <a:cubicBezTo>
                      <a:pt x="2554" y="56"/>
                      <a:pt x="2645" y="122"/>
                      <a:pt x="2813" y="122"/>
                    </a:cubicBezTo>
                    <a:cubicBezTo>
                      <a:pt x="2854" y="122"/>
                      <a:pt x="2880" y="122"/>
                      <a:pt x="2880" y="122"/>
                    </a:cubicBezTo>
                    <a:cubicBezTo>
                      <a:pt x="2880" y="0"/>
                      <a:pt x="2880" y="0"/>
                      <a:pt x="2880" y="0"/>
                    </a:cubicBezTo>
                  </a:path>
                </a:pathLst>
              </a:custGeom>
              <a:solidFill>
                <a:schemeClr val="accent2">
                  <a:lumMod val="75000"/>
                </a:schemeClr>
              </a:solidFill>
              <a:ln>
                <a:noFill/>
              </a:ln>
              <a:extLst/>
            </p:spPr>
            <p:txBody>
              <a:bodyPr/>
              <a:lstStyle/>
              <a:p>
                <a:pPr>
                  <a:defRPr/>
                </a:pPr>
                <a:endParaRPr lang="en-AU" dirty="0"/>
              </a:p>
            </p:txBody>
          </p:sp>
          <p:sp>
            <p:nvSpPr>
              <p:cNvPr id="37" name="Freeform 10"/>
              <p:cNvSpPr>
                <a:spLocks/>
              </p:cNvSpPr>
              <p:nvPr userDrawn="1"/>
            </p:nvSpPr>
            <p:spPr bwMode="auto">
              <a:xfrm>
                <a:off x="1495" y="6110343"/>
                <a:ext cx="7891992" cy="298450"/>
              </a:xfrm>
              <a:custGeom>
                <a:avLst/>
                <a:gdLst>
                  <a:gd name="T0" fmla="*/ 2486 w 2486"/>
                  <a:gd name="T1" fmla="*/ 81 h 94"/>
                  <a:gd name="T2" fmla="*/ 2171 w 2486"/>
                  <a:gd name="T3" fmla="*/ 0 h 94"/>
                  <a:gd name="T4" fmla="*/ 0 w 2486"/>
                  <a:gd name="T5" fmla="*/ 0 h 94"/>
                  <a:gd name="T6" fmla="*/ 0 w 2486"/>
                  <a:gd name="T7" fmla="*/ 94 h 94"/>
                  <a:gd name="T8" fmla="*/ 2289 w 2486"/>
                  <a:gd name="T9" fmla="*/ 94 h 94"/>
                  <a:gd name="T10" fmla="*/ 2486 w 2486"/>
                  <a:gd name="T11" fmla="*/ 81 h 94"/>
                </a:gdLst>
                <a:ahLst/>
                <a:cxnLst>
                  <a:cxn ang="0">
                    <a:pos x="T0" y="T1"/>
                  </a:cxn>
                  <a:cxn ang="0">
                    <a:pos x="T2" y="T3"/>
                  </a:cxn>
                  <a:cxn ang="0">
                    <a:pos x="T4" y="T5"/>
                  </a:cxn>
                  <a:cxn ang="0">
                    <a:pos x="T6" y="T7"/>
                  </a:cxn>
                  <a:cxn ang="0">
                    <a:pos x="T8" y="T9"/>
                  </a:cxn>
                  <a:cxn ang="0">
                    <a:pos x="T10" y="T11"/>
                  </a:cxn>
                </a:cxnLst>
                <a:rect l="0" t="0" r="r" b="b"/>
                <a:pathLst>
                  <a:path w="2486" h="94">
                    <a:moveTo>
                      <a:pt x="2486" y="81"/>
                    </a:moveTo>
                    <a:cubicBezTo>
                      <a:pt x="2410" y="38"/>
                      <a:pt x="2306" y="0"/>
                      <a:pt x="2171" y="0"/>
                    </a:cubicBezTo>
                    <a:cubicBezTo>
                      <a:pt x="0" y="0"/>
                      <a:pt x="0" y="0"/>
                      <a:pt x="0" y="0"/>
                    </a:cubicBezTo>
                    <a:cubicBezTo>
                      <a:pt x="0" y="94"/>
                      <a:pt x="0" y="94"/>
                      <a:pt x="0" y="94"/>
                    </a:cubicBezTo>
                    <a:cubicBezTo>
                      <a:pt x="2289" y="94"/>
                      <a:pt x="2289" y="94"/>
                      <a:pt x="2289" y="94"/>
                    </a:cubicBezTo>
                    <a:cubicBezTo>
                      <a:pt x="2418" y="94"/>
                      <a:pt x="2459" y="91"/>
                      <a:pt x="2486" y="81"/>
                    </a:cubicBezTo>
                  </a:path>
                </a:pathLst>
              </a:custGeom>
              <a:solidFill>
                <a:schemeClr val="accent1"/>
              </a:solidFill>
              <a:ln>
                <a:noFill/>
              </a:ln>
              <a:extLst/>
            </p:spPr>
            <p:txBody>
              <a:bodyPr/>
              <a:lstStyle/>
              <a:p>
                <a:pPr>
                  <a:defRPr/>
                </a:pPr>
                <a:endParaRPr lang="en-AU" dirty="0"/>
              </a:p>
            </p:txBody>
          </p:sp>
          <p:sp>
            <p:nvSpPr>
              <p:cNvPr id="38" name="Freeform 11"/>
              <p:cNvSpPr>
                <a:spLocks/>
              </p:cNvSpPr>
              <p:nvPr userDrawn="1"/>
            </p:nvSpPr>
            <p:spPr bwMode="auto">
              <a:xfrm>
                <a:off x="7893487" y="6110343"/>
                <a:ext cx="1251034" cy="601663"/>
              </a:xfrm>
              <a:custGeom>
                <a:avLst/>
                <a:gdLst>
                  <a:gd name="T0" fmla="*/ 331 w 394"/>
                  <a:gd name="T1" fmla="*/ 0 h 189"/>
                  <a:gd name="T2" fmla="*/ 0 w 394"/>
                  <a:gd name="T3" fmla="*/ 81 h 189"/>
                  <a:gd name="T4" fmla="*/ 327 w 394"/>
                  <a:gd name="T5" fmla="*/ 189 h 189"/>
                  <a:gd name="T6" fmla="*/ 394 w 394"/>
                  <a:gd name="T7" fmla="*/ 189 h 189"/>
                  <a:gd name="T8" fmla="*/ 394 w 394"/>
                  <a:gd name="T9" fmla="*/ 0 h 189"/>
                  <a:gd name="T10" fmla="*/ 331 w 394"/>
                  <a:gd name="T11" fmla="*/ 0 h 189"/>
                </a:gdLst>
                <a:ahLst/>
                <a:cxnLst>
                  <a:cxn ang="0">
                    <a:pos x="T0" y="T1"/>
                  </a:cxn>
                  <a:cxn ang="0">
                    <a:pos x="T2" y="T3"/>
                  </a:cxn>
                  <a:cxn ang="0">
                    <a:pos x="T4" y="T5"/>
                  </a:cxn>
                  <a:cxn ang="0">
                    <a:pos x="T6" y="T7"/>
                  </a:cxn>
                  <a:cxn ang="0">
                    <a:pos x="T8" y="T9"/>
                  </a:cxn>
                  <a:cxn ang="0">
                    <a:pos x="T10" y="T11"/>
                  </a:cxn>
                </a:cxnLst>
                <a:rect l="0" t="0" r="r" b="b"/>
                <a:pathLst>
                  <a:path w="394" h="189">
                    <a:moveTo>
                      <a:pt x="331" y="0"/>
                    </a:moveTo>
                    <a:cubicBezTo>
                      <a:pt x="130" y="0"/>
                      <a:pt x="56" y="60"/>
                      <a:pt x="0" y="81"/>
                    </a:cubicBezTo>
                    <a:cubicBezTo>
                      <a:pt x="89" y="131"/>
                      <a:pt x="159" y="189"/>
                      <a:pt x="327" y="189"/>
                    </a:cubicBezTo>
                    <a:cubicBezTo>
                      <a:pt x="368" y="189"/>
                      <a:pt x="394" y="189"/>
                      <a:pt x="394" y="189"/>
                    </a:cubicBezTo>
                    <a:cubicBezTo>
                      <a:pt x="394" y="0"/>
                      <a:pt x="394" y="0"/>
                      <a:pt x="394" y="0"/>
                    </a:cubicBezTo>
                    <a:lnTo>
                      <a:pt x="331" y="0"/>
                    </a:lnTo>
                    <a:close/>
                  </a:path>
                </a:pathLst>
              </a:custGeom>
              <a:solidFill>
                <a:schemeClr val="bg1"/>
              </a:solidFill>
              <a:ln>
                <a:noFill/>
              </a:ln>
              <a:extLst/>
            </p:spPr>
            <p:txBody>
              <a:bodyPr/>
              <a:lstStyle/>
              <a:p>
                <a:pPr>
                  <a:defRPr/>
                </a:pPr>
                <a:endParaRPr lang="en-AU" dirty="0"/>
              </a:p>
            </p:txBody>
          </p:sp>
        </p:grpSp>
        <p:pic>
          <p:nvPicPr>
            <p:cNvPr id="34" name="Picture 78"/>
            <p:cNvPicPr>
              <a:picLocks noChangeAspect="1" noChangeArrowheads="1"/>
            </p:cNvPicPr>
            <p:nvPr userDrawn="1"/>
          </p:nvPicPr>
          <p:blipFill>
            <a:blip r:embed="rId2" cstate="print"/>
            <a:srcRect/>
            <a:stretch>
              <a:fillRect/>
            </a:stretch>
          </p:blipFill>
          <p:spPr bwMode="auto">
            <a:xfrm>
              <a:off x="8459788" y="6191250"/>
              <a:ext cx="454025" cy="454025"/>
            </a:xfrm>
            <a:prstGeom prst="rect">
              <a:avLst/>
            </a:prstGeom>
            <a:noFill/>
            <a:ln w="9525">
              <a:noFill/>
              <a:miter lim="800000"/>
              <a:headEnd/>
              <a:tailEnd/>
            </a:ln>
          </p:spPr>
        </p:pic>
      </p:grpSp>
      <p:sp>
        <p:nvSpPr>
          <p:cNvPr id="39" name="Text Placeholder 8"/>
          <p:cNvSpPr>
            <a:spLocks noGrp="1"/>
          </p:cNvSpPr>
          <p:nvPr>
            <p:ph type="body" sz="quarter" idx="10"/>
          </p:nvPr>
        </p:nvSpPr>
        <p:spPr>
          <a:xfrm>
            <a:off x="360000" y="1276350"/>
            <a:ext cx="7477125" cy="4559301"/>
          </a:xfrm>
        </p:spPr>
        <p:txBody>
          <a:bodyPr/>
          <a:lstStyle>
            <a:lvl1pPr>
              <a:spcAft>
                <a:spcPts val="0"/>
              </a:spcAft>
              <a:buFontTx/>
              <a:buNone/>
              <a:defRPr sz="4400" b="1">
                <a:solidFill>
                  <a:schemeClr val="accent1"/>
                </a:solidFill>
              </a:defRPr>
            </a:lvl1pPr>
            <a:lvl2pPr marL="0" indent="0">
              <a:lnSpc>
                <a:spcPct val="75000"/>
              </a:lnSpc>
              <a:spcAft>
                <a:spcPts val="850"/>
              </a:spcAft>
              <a:buNone/>
              <a:defRPr sz="4400" b="1">
                <a:solidFill>
                  <a:schemeClr val="bg1"/>
                </a:solidFill>
              </a:defRPr>
            </a:lvl2pPr>
            <a:lvl3pPr marL="0" indent="0">
              <a:buNone/>
              <a:defRPr sz="2200" b="1">
                <a:solidFill>
                  <a:srgbClr val="FFFFFF"/>
                </a:solidFill>
              </a:defRPr>
            </a:lvl3pPr>
          </a:lstStyle>
          <a:p>
            <a:pPr lvl="0"/>
            <a:r>
              <a:rPr lang="en-US" smtClean="0"/>
              <a:t>Click to edit Master text styles</a:t>
            </a:r>
          </a:p>
          <a:p>
            <a:pPr lvl="1"/>
            <a:r>
              <a:rPr lang="en-US" smtClean="0"/>
              <a:t>Second level</a:t>
            </a:r>
          </a:p>
          <a:p>
            <a:pPr lvl="2"/>
            <a:r>
              <a:rPr lang="en-US" smtClean="0"/>
              <a:t>Third level</a:t>
            </a:r>
          </a:p>
        </p:txBody>
      </p:sp>
      <p:sp>
        <p:nvSpPr>
          <p:cNvPr id="12" name="Footer Placeholder 3"/>
          <p:cNvSpPr>
            <a:spLocks noGrp="1"/>
          </p:cNvSpPr>
          <p:nvPr>
            <p:ph type="ftr" sz="quarter" idx="11"/>
          </p:nvPr>
        </p:nvSpPr>
        <p:spPr>
          <a:xfrm>
            <a:off x="677991" y="6504332"/>
            <a:ext cx="6083845" cy="124274"/>
          </a:xfrm>
        </p:spPr>
        <p:txBody>
          <a:bodyPr/>
          <a:lstStyle/>
          <a:p>
            <a:r>
              <a:rPr lang="en-AU" dirty="0" smtClean="0"/>
              <a:t>Presentation title  |  Presenter name</a:t>
            </a:r>
            <a:endParaRPr lang="en-AU" dirty="0"/>
          </a:p>
        </p:txBody>
      </p:sp>
      <p:sp>
        <p:nvSpPr>
          <p:cNvPr id="13"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186412399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hank You Option 1">
    <p:bg>
      <p:bgPr>
        <a:solidFill>
          <a:schemeClr val="accent1"/>
        </a:solidFill>
        <a:effectLst/>
      </p:bgPr>
    </p:bg>
    <p:spTree>
      <p:nvGrpSpPr>
        <p:cNvPr id="1" name=""/>
        <p:cNvGrpSpPr/>
        <p:nvPr/>
      </p:nvGrpSpPr>
      <p:grpSpPr>
        <a:xfrm>
          <a:off x="0" y="0"/>
          <a:ext cx="0" cy="0"/>
          <a:chOff x="0" y="0"/>
          <a:chExt cx="0" cy="0"/>
        </a:xfrm>
      </p:grpSpPr>
      <p:grpSp>
        <p:nvGrpSpPr>
          <p:cNvPr id="2" name="Group 28"/>
          <p:cNvGrpSpPr/>
          <p:nvPr userDrawn="1"/>
        </p:nvGrpSpPr>
        <p:grpSpPr>
          <a:xfrm>
            <a:off x="608" y="5500319"/>
            <a:ext cx="9167813" cy="996950"/>
            <a:chOff x="608" y="5500319"/>
            <a:chExt cx="9167813" cy="996950"/>
          </a:xfrm>
        </p:grpSpPr>
        <p:grpSp>
          <p:nvGrpSpPr>
            <p:cNvPr id="4"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dirty="0"/>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dirty="0"/>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dirty="0"/>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sp>
        <p:nvSpPr>
          <p:cNvPr id="3" name="Subtitle 2"/>
          <p:cNvSpPr>
            <a:spLocks noGrp="1"/>
          </p:cNvSpPr>
          <p:nvPr>
            <p:ph type="subTitle" idx="1" hasCustomPrompt="1"/>
          </p:nvPr>
        </p:nvSpPr>
        <p:spPr>
          <a:xfrm>
            <a:off x="358774" y="3717032"/>
            <a:ext cx="6121438" cy="1539200"/>
          </a:xfrm>
        </p:spPr>
        <p:txBody>
          <a:bodyPr numCol="2" spcCol="360000">
            <a:normAutofit/>
          </a:bodyPr>
          <a:lstStyle>
            <a:lvl1pPr marL="0" indent="0" algn="l">
              <a:lnSpc>
                <a:spcPct val="90000"/>
              </a:lnSpc>
              <a:spcBef>
                <a:spcPts val="3000"/>
              </a:spcBef>
              <a:buNone/>
              <a:defRPr sz="1600" b="1">
                <a:solidFill>
                  <a:schemeClr val="bg1"/>
                </a:solidFill>
              </a:defRPr>
            </a:lvl1pPr>
            <a:lvl2pPr marL="0" indent="0" algn="l">
              <a:lnSpc>
                <a:spcPct val="90000"/>
              </a:lnSpc>
              <a:spcBef>
                <a:spcPts val="0"/>
              </a:spcBef>
              <a:spcAft>
                <a:spcPts val="563"/>
              </a:spcAft>
              <a:buNone/>
              <a:defRPr sz="1600">
                <a:solidFill>
                  <a:schemeClr val="bg1"/>
                </a:solidFill>
              </a:defRPr>
            </a:lvl2pPr>
            <a:lvl3pPr marL="266400" indent="-266400" algn="l">
              <a:lnSpc>
                <a:spcPct val="90000"/>
              </a:lnSpc>
              <a:spcBef>
                <a:spcPts val="0"/>
              </a:spcBef>
              <a:buNone/>
              <a:tabLst>
                <a:tab pos="356400" algn="l"/>
              </a:tabLst>
              <a:defRPr sz="1600">
                <a:solidFill>
                  <a:schemeClr val="bg1"/>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27" name="Text Placeholder 14"/>
          <p:cNvSpPr>
            <a:spLocks noGrp="1"/>
          </p:cNvSpPr>
          <p:nvPr userDrawn="1">
            <p:ph type="body" sz="quarter" idx="17" hasCustomPrompt="1"/>
          </p:nvPr>
        </p:nvSpPr>
        <p:spPr>
          <a:xfrm>
            <a:off x="360000" y="5625959"/>
            <a:ext cx="4752000" cy="144000"/>
          </a:xfrm>
        </p:spPr>
        <p:txBody>
          <a:bodyPr anchor="ctr">
            <a:noAutofit/>
          </a:bodyPr>
          <a:lstStyle>
            <a:lvl1pPr marL="216000" marR="0" indent="-216000" algn="l" defTabSz="914400" rtl="0" eaLnBrk="1" fontAlgn="auto" latinLnBrk="0" hangingPunct="1">
              <a:lnSpc>
                <a:spcPct val="90000"/>
              </a:lnSpc>
              <a:spcBef>
                <a:spcPts val="600"/>
              </a:spcBef>
              <a:spcAft>
                <a:spcPts val="0"/>
              </a:spcAft>
              <a:buClrTx/>
              <a:buSzTx/>
              <a:buFontTx/>
              <a:buNone/>
              <a:tabLst/>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r>
              <a:rPr lang="en-AU" dirty="0" smtClean="0"/>
              <a:t>Click to Add Business Unit</a:t>
            </a:r>
          </a:p>
        </p:txBody>
      </p:sp>
      <p:sp>
        <p:nvSpPr>
          <p:cNvPr id="23" name="Title 22"/>
          <p:cNvSpPr>
            <a:spLocks noGrp="1"/>
          </p:cNvSpPr>
          <p:nvPr>
            <p:ph type="title"/>
          </p:nvPr>
        </p:nvSpPr>
        <p:spPr>
          <a:xfrm>
            <a:off x="358776" y="2744924"/>
            <a:ext cx="8461374" cy="852487"/>
          </a:xfrm>
        </p:spPr>
        <p:txBody>
          <a:bodyPr>
            <a:noAutofit/>
          </a:bodyPr>
          <a:lstStyle>
            <a:lvl1pPr>
              <a:defRPr sz="5500">
                <a:solidFill>
                  <a:schemeClr val="bg1"/>
                </a:solidFill>
              </a:defRPr>
            </a:lvl1pPr>
          </a:lstStyle>
          <a:p>
            <a:r>
              <a:rPr lang="en-US" smtClean="0"/>
              <a:t>Click to edit Master title style</a:t>
            </a:r>
            <a:endParaRPr lang="en-AU" dirty="0"/>
          </a:p>
        </p:txBody>
      </p:sp>
    </p:spTree>
    <p:extLst>
      <p:ext uri="{BB962C8B-B14F-4D97-AF65-F5344CB8AC3E}">
        <p14:creationId xmlns:p14="http://schemas.microsoft.com/office/powerpoint/2010/main" val="46302102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hank You Option 2">
    <p:bg>
      <p:bgPr>
        <a:solidFill>
          <a:schemeClr val="accent1"/>
        </a:solidFill>
        <a:effectLst/>
      </p:bgPr>
    </p:bg>
    <p:spTree>
      <p:nvGrpSpPr>
        <p:cNvPr id="1" name=""/>
        <p:cNvGrpSpPr/>
        <p:nvPr/>
      </p:nvGrpSpPr>
      <p:grpSpPr>
        <a:xfrm>
          <a:off x="0" y="0"/>
          <a:ext cx="0" cy="0"/>
          <a:chOff x="0" y="0"/>
          <a:chExt cx="0" cy="0"/>
        </a:xfrm>
      </p:grpSpPr>
      <p:grpSp>
        <p:nvGrpSpPr>
          <p:cNvPr id="29" name="Group 28"/>
          <p:cNvGrpSpPr/>
          <p:nvPr userDrawn="1"/>
        </p:nvGrpSpPr>
        <p:grpSpPr>
          <a:xfrm>
            <a:off x="608" y="5500319"/>
            <a:ext cx="9167813" cy="996950"/>
            <a:chOff x="608" y="5500319"/>
            <a:chExt cx="9167813" cy="996950"/>
          </a:xfrm>
        </p:grpSpPr>
        <p:grpSp>
          <p:nvGrpSpPr>
            <p:cNvPr id="43"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dirty="0"/>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dirty="0"/>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dirty="0"/>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4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sp>
        <p:nvSpPr>
          <p:cNvPr id="3" name="Subtitle 2"/>
          <p:cNvSpPr>
            <a:spLocks noGrp="1"/>
          </p:cNvSpPr>
          <p:nvPr>
            <p:ph type="subTitle" idx="1" hasCustomPrompt="1"/>
          </p:nvPr>
        </p:nvSpPr>
        <p:spPr>
          <a:xfrm>
            <a:off x="358774" y="2168860"/>
            <a:ext cx="6121438" cy="3087372"/>
          </a:xfrm>
        </p:spPr>
        <p:txBody>
          <a:bodyPr numCol="2" spcCol="360000">
            <a:normAutofit/>
          </a:bodyPr>
          <a:lstStyle>
            <a:lvl1pPr marL="0" indent="0" algn="l">
              <a:lnSpc>
                <a:spcPct val="90000"/>
              </a:lnSpc>
              <a:spcBef>
                <a:spcPts val="3000"/>
              </a:spcBef>
              <a:buNone/>
              <a:defRPr sz="1600" b="1">
                <a:solidFill>
                  <a:schemeClr val="bg1"/>
                </a:solidFill>
              </a:defRPr>
            </a:lvl1pPr>
            <a:lvl2pPr marL="0" indent="0" algn="l">
              <a:lnSpc>
                <a:spcPct val="90000"/>
              </a:lnSpc>
              <a:spcBef>
                <a:spcPts val="0"/>
              </a:spcBef>
              <a:spcAft>
                <a:spcPts val="563"/>
              </a:spcAft>
              <a:buNone/>
              <a:defRPr sz="1600">
                <a:solidFill>
                  <a:schemeClr val="bg1"/>
                </a:solidFill>
              </a:defRPr>
            </a:lvl2pPr>
            <a:lvl3pPr marL="266400" indent="-266400" algn="l">
              <a:lnSpc>
                <a:spcPct val="90000"/>
              </a:lnSpc>
              <a:spcBef>
                <a:spcPts val="0"/>
              </a:spcBef>
              <a:buNone/>
              <a:tabLst>
                <a:tab pos="356400" algn="l"/>
              </a:tabLst>
              <a:defRPr sz="1600">
                <a:solidFill>
                  <a:schemeClr val="bg1"/>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27" name="Text Placeholder 14"/>
          <p:cNvSpPr>
            <a:spLocks noGrp="1"/>
          </p:cNvSpPr>
          <p:nvPr userDrawn="1">
            <p:ph type="body" sz="quarter" idx="17" hasCustomPrompt="1"/>
          </p:nvPr>
        </p:nvSpPr>
        <p:spPr>
          <a:xfrm>
            <a:off x="360000" y="5625959"/>
            <a:ext cx="4752000" cy="144000"/>
          </a:xfrm>
        </p:spPr>
        <p:txBody>
          <a:bodyPr anchor="ctr">
            <a:noAutofit/>
          </a:bodyPr>
          <a:lstStyle>
            <a:lvl1pPr marL="216000" marR="0" indent="-216000" algn="l" defTabSz="914400" rtl="0" eaLnBrk="1" fontAlgn="auto" latinLnBrk="0" hangingPunct="1">
              <a:lnSpc>
                <a:spcPct val="90000"/>
              </a:lnSpc>
              <a:spcBef>
                <a:spcPts val="600"/>
              </a:spcBef>
              <a:spcAft>
                <a:spcPts val="0"/>
              </a:spcAft>
              <a:buClrTx/>
              <a:buSzTx/>
              <a:buFontTx/>
              <a:buNone/>
              <a:tabLst/>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r>
              <a:rPr lang="en-AU" dirty="0" smtClean="0"/>
              <a:t>Click to Add Business Unit</a:t>
            </a:r>
          </a:p>
        </p:txBody>
      </p:sp>
    </p:spTree>
    <p:extLst>
      <p:ext uri="{BB962C8B-B14F-4D97-AF65-F5344CB8AC3E}">
        <p14:creationId xmlns:p14="http://schemas.microsoft.com/office/powerpoint/2010/main" val="4630210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lternative Title Slide">
    <p:bg>
      <p:bgPr>
        <a:solidFill>
          <a:schemeClr val="accent1"/>
        </a:solidFill>
        <a:effectLst/>
      </p:bgPr>
    </p:bg>
    <p:spTree>
      <p:nvGrpSpPr>
        <p:cNvPr id="1" name=""/>
        <p:cNvGrpSpPr/>
        <p:nvPr/>
      </p:nvGrpSpPr>
      <p:grpSpPr>
        <a:xfrm>
          <a:off x="0" y="0"/>
          <a:ext cx="0" cy="0"/>
          <a:chOff x="0" y="0"/>
          <a:chExt cx="0" cy="0"/>
        </a:xfrm>
      </p:grpSpPr>
      <p:grpSp>
        <p:nvGrpSpPr>
          <p:cNvPr id="28" name="Group 27"/>
          <p:cNvGrpSpPr/>
          <p:nvPr userDrawn="1"/>
        </p:nvGrpSpPr>
        <p:grpSpPr>
          <a:xfrm>
            <a:off x="-26988" y="357188"/>
            <a:ext cx="9195409" cy="6140081"/>
            <a:chOff x="-26988" y="357188"/>
            <a:chExt cx="9195409" cy="6140081"/>
          </a:xfrm>
        </p:grpSpPr>
        <p:grpSp>
          <p:nvGrpSpPr>
            <p:cNvPr id="29" name="Group 28"/>
            <p:cNvGrpSpPr/>
            <p:nvPr userDrawn="1"/>
          </p:nvGrpSpPr>
          <p:grpSpPr>
            <a:xfrm>
              <a:off x="608" y="5500319"/>
              <a:ext cx="9167813" cy="996950"/>
              <a:chOff x="608" y="5500319"/>
              <a:chExt cx="9167813" cy="996950"/>
            </a:xfrm>
          </p:grpSpPr>
          <p:grpSp>
            <p:nvGrpSpPr>
              <p:cNvPr id="43"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dirty="0"/>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dirty="0"/>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dirty="0"/>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4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grpSp>
          <p:nvGrpSpPr>
            <p:cNvPr id="30" name="Group 66"/>
            <p:cNvGrpSpPr>
              <a:grpSpLocks/>
            </p:cNvGrpSpPr>
            <p:nvPr userDrawn="1"/>
          </p:nvGrpSpPr>
          <p:grpSpPr bwMode="auto">
            <a:xfrm>
              <a:off x="-26988" y="357188"/>
              <a:ext cx="9178926" cy="2571750"/>
              <a:chOff x="-17463" y="357188"/>
              <a:chExt cx="9186863" cy="2571750"/>
            </a:xfrm>
          </p:grpSpPr>
          <p:sp>
            <p:nvSpPr>
              <p:cNvPr id="31" name="Freeform 17"/>
              <p:cNvSpPr>
                <a:spLocks/>
              </p:cNvSpPr>
              <p:nvPr userDrawn="1"/>
            </p:nvSpPr>
            <p:spPr bwMode="auto">
              <a:xfrm>
                <a:off x="-17463" y="1971675"/>
                <a:ext cx="9186863" cy="957263"/>
              </a:xfrm>
              <a:custGeom>
                <a:avLst/>
                <a:gdLst>
                  <a:gd name="T0" fmla="*/ 0 w 2880"/>
                  <a:gd name="T1" fmla="*/ 0 h 300"/>
                  <a:gd name="T2" fmla="*/ 372 w 2880"/>
                  <a:gd name="T3" fmla="*/ 0 h 300"/>
                  <a:gd name="T4" fmla="*/ 890 w 2880"/>
                  <a:gd name="T5" fmla="*/ 171 h 300"/>
                  <a:gd name="T6" fmla="*/ 1389 w 2880"/>
                  <a:gd name="T7" fmla="*/ 300 h 300"/>
                  <a:gd name="T8" fmla="*/ 2880 w 2880"/>
                  <a:gd name="T9" fmla="*/ 300 h 300"/>
                </a:gdLst>
                <a:ahLst/>
                <a:cxnLst>
                  <a:cxn ang="0">
                    <a:pos x="T0" y="T1"/>
                  </a:cxn>
                  <a:cxn ang="0">
                    <a:pos x="T2" y="T3"/>
                  </a:cxn>
                  <a:cxn ang="0">
                    <a:pos x="T4" y="T5"/>
                  </a:cxn>
                  <a:cxn ang="0">
                    <a:pos x="T6" y="T7"/>
                  </a:cxn>
                  <a:cxn ang="0">
                    <a:pos x="T8" y="T9"/>
                  </a:cxn>
                </a:cxnLst>
                <a:rect l="0" t="0" r="r" b="b"/>
                <a:pathLst>
                  <a:path w="2880" h="300">
                    <a:moveTo>
                      <a:pt x="0" y="0"/>
                    </a:moveTo>
                    <a:cubicBezTo>
                      <a:pt x="0" y="0"/>
                      <a:pt x="308" y="0"/>
                      <a:pt x="372" y="0"/>
                    </a:cubicBezTo>
                    <a:cubicBezTo>
                      <a:pt x="638" y="0"/>
                      <a:pt x="749" y="91"/>
                      <a:pt x="890" y="171"/>
                    </a:cubicBezTo>
                    <a:cubicBezTo>
                      <a:pt x="1011" y="240"/>
                      <a:pt x="1176" y="300"/>
                      <a:pt x="1389" y="300"/>
                    </a:cubicBezTo>
                    <a:cubicBezTo>
                      <a:pt x="2880" y="300"/>
                      <a:pt x="2880" y="300"/>
                      <a:pt x="2880" y="300"/>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32" name="Freeform 18"/>
              <p:cNvSpPr>
                <a:spLocks/>
              </p:cNvSpPr>
              <p:nvPr userDrawn="1"/>
            </p:nvSpPr>
            <p:spPr bwMode="auto">
              <a:xfrm>
                <a:off x="-17463" y="2449513"/>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33" name="Freeform 19"/>
              <p:cNvSpPr>
                <a:spLocks/>
              </p:cNvSpPr>
              <p:nvPr userDrawn="1"/>
            </p:nvSpPr>
            <p:spPr bwMode="auto">
              <a:xfrm>
                <a:off x="-17463" y="1655763"/>
                <a:ext cx="9186863" cy="954087"/>
              </a:xfrm>
              <a:custGeom>
                <a:avLst/>
                <a:gdLst>
                  <a:gd name="T0" fmla="*/ 0 w 2880"/>
                  <a:gd name="T1" fmla="*/ 0 h 299"/>
                  <a:gd name="T2" fmla="*/ 372 w 2880"/>
                  <a:gd name="T3" fmla="*/ 0 h 299"/>
                  <a:gd name="T4" fmla="*/ 890 w 2880"/>
                  <a:gd name="T5" fmla="*/ 170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0"/>
                    </a:cubicBezTo>
                    <a:cubicBezTo>
                      <a:pt x="1011" y="239"/>
                      <a:pt x="1176" y="299"/>
                      <a:pt x="1389" y="299"/>
                    </a:cubicBezTo>
                    <a:cubicBezTo>
                      <a:pt x="2880" y="299"/>
                      <a:pt x="2880" y="299"/>
                      <a:pt x="2880" y="299"/>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34" name="Freeform 20"/>
              <p:cNvSpPr>
                <a:spLocks/>
              </p:cNvSpPr>
              <p:nvPr userDrawn="1"/>
            </p:nvSpPr>
            <p:spPr bwMode="auto">
              <a:xfrm>
                <a:off x="-17463" y="2130425"/>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1">
                    <a:lumMod val="75000"/>
                  </a:schemeClr>
                </a:solidFill>
                <a:prstDash val="solid"/>
                <a:miter lim="800000"/>
                <a:headEnd/>
                <a:tailEnd/>
              </a:ln>
              <a:extLst/>
            </p:spPr>
            <p:txBody>
              <a:bodyPr/>
              <a:lstStyle/>
              <a:p>
                <a:pPr>
                  <a:defRPr/>
                </a:pPr>
                <a:endParaRPr lang="en-AU" dirty="0"/>
              </a:p>
            </p:txBody>
          </p:sp>
          <p:sp>
            <p:nvSpPr>
              <p:cNvPr id="35" name="Freeform 21"/>
              <p:cNvSpPr>
                <a:spLocks/>
              </p:cNvSpPr>
              <p:nvPr userDrawn="1"/>
            </p:nvSpPr>
            <p:spPr bwMode="auto">
              <a:xfrm>
                <a:off x="-17463" y="1336675"/>
                <a:ext cx="9186863" cy="954088"/>
              </a:xfrm>
              <a:custGeom>
                <a:avLst/>
                <a:gdLst>
                  <a:gd name="T0" fmla="*/ 0 w 2880"/>
                  <a:gd name="T1" fmla="*/ 0 h 299"/>
                  <a:gd name="T2" fmla="*/ 372 w 2880"/>
                  <a:gd name="T3" fmla="*/ 0 h 299"/>
                  <a:gd name="T4" fmla="*/ 890 w 2880"/>
                  <a:gd name="T5" fmla="*/ 171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1"/>
                    </a:cubicBezTo>
                    <a:cubicBezTo>
                      <a:pt x="1011" y="239"/>
                      <a:pt x="1176" y="299"/>
                      <a:pt x="1389" y="299"/>
                    </a:cubicBezTo>
                    <a:cubicBezTo>
                      <a:pt x="2880" y="299"/>
                      <a:pt x="2880" y="299"/>
                      <a:pt x="2880" y="299"/>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36" name="Freeform 22"/>
              <p:cNvSpPr>
                <a:spLocks/>
              </p:cNvSpPr>
              <p:nvPr userDrawn="1"/>
            </p:nvSpPr>
            <p:spPr bwMode="auto">
              <a:xfrm>
                <a:off x="-17463" y="1811338"/>
                <a:ext cx="9186863" cy="479425"/>
              </a:xfrm>
              <a:custGeom>
                <a:avLst/>
                <a:gdLst>
                  <a:gd name="T0" fmla="*/ 2880 w 2880"/>
                  <a:gd name="T1" fmla="*/ 0 h 150"/>
                  <a:gd name="T2" fmla="*/ 1202 w 2880"/>
                  <a:gd name="T3" fmla="*/ 0 h 150"/>
                  <a:gd name="T4" fmla="*/ 890 w 2880"/>
                  <a:gd name="T5" fmla="*/ 22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2"/>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37" name="Freeform 23"/>
              <p:cNvSpPr>
                <a:spLocks/>
              </p:cNvSpPr>
              <p:nvPr userDrawn="1"/>
            </p:nvSpPr>
            <p:spPr bwMode="auto">
              <a:xfrm>
                <a:off x="-17463" y="357188"/>
                <a:ext cx="9186863" cy="957262"/>
              </a:xfrm>
              <a:custGeom>
                <a:avLst/>
                <a:gdLst>
                  <a:gd name="T0" fmla="*/ 2880 w 2880"/>
                  <a:gd name="T1" fmla="*/ 300 h 300"/>
                  <a:gd name="T2" fmla="*/ 2501 w 2880"/>
                  <a:gd name="T3" fmla="*/ 300 h 300"/>
                  <a:gd name="T4" fmla="*/ 1984 w 2880"/>
                  <a:gd name="T5" fmla="*/ 129 h 300"/>
                  <a:gd name="T6" fmla="*/ 1485 w 2880"/>
                  <a:gd name="T7" fmla="*/ 0 h 300"/>
                  <a:gd name="T8" fmla="*/ 0 w 2880"/>
                  <a:gd name="T9" fmla="*/ 0 h 300"/>
                </a:gdLst>
                <a:ahLst/>
                <a:cxnLst>
                  <a:cxn ang="0">
                    <a:pos x="T0" y="T1"/>
                  </a:cxn>
                  <a:cxn ang="0">
                    <a:pos x="T2" y="T3"/>
                  </a:cxn>
                  <a:cxn ang="0">
                    <a:pos x="T4" y="T5"/>
                  </a:cxn>
                  <a:cxn ang="0">
                    <a:pos x="T6" y="T7"/>
                  </a:cxn>
                  <a:cxn ang="0">
                    <a:pos x="T8" y="T9"/>
                  </a:cxn>
                </a:cxnLst>
                <a:rect l="0" t="0" r="r" b="b"/>
                <a:pathLst>
                  <a:path w="2880" h="300">
                    <a:moveTo>
                      <a:pt x="2880" y="300"/>
                    </a:moveTo>
                    <a:cubicBezTo>
                      <a:pt x="2880" y="300"/>
                      <a:pt x="2565" y="300"/>
                      <a:pt x="2501" y="300"/>
                    </a:cubicBezTo>
                    <a:cubicBezTo>
                      <a:pt x="2236" y="300"/>
                      <a:pt x="2124" y="209"/>
                      <a:pt x="1984" y="129"/>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38" name="Freeform 24"/>
              <p:cNvSpPr>
                <a:spLocks/>
              </p:cNvSpPr>
              <p:nvPr userDrawn="1"/>
            </p:nvSpPr>
            <p:spPr bwMode="auto">
              <a:xfrm>
                <a:off x="-17463" y="357188"/>
                <a:ext cx="9186863" cy="477837"/>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39" name="Freeform 25"/>
              <p:cNvSpPr>
                <a:spLocks/>
              </p:cNvSpPr>
              <p:nvPr userDrawn="1"/>
            </p:nvSpPr>
            <p:spPr bwMode="auto">
              <a:xfrm>
                <a:off x="-17463" y="676275"/>
                <a:ext cx="9186863" cy="954088"/>
              </a:xfrm>
              <a:custGeom>
                <a:avLst/>
                <a:gdLst>
                  <a:gd name="T0" fmla="*/ 2880 w 2880"/>
                  <a:gd name="T1" fmla="*/ 299 h 299"/>
                  <a:gd name="T2" fmla="*/ 2501 w 2880"/>
                  <a:gd name="T3" fmla="*/ 299 h 299"/>
                  <a:gd name="T4" fmla="*/ 1984 w 2880"/>
                  <a:gd name="T5" fmla="*/ 129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9"/>
                    </a:cubicBezTo>
                    <a:cubicBezTo>
                      <a:pt x="1863" y="60"/>
                      <a:pt x="1698" y="0"/>
                      <a:pt x="1485" y="0"/>
                    </a:cubicBezTo>
                    <a:cubicBezTo>
                      <a:pt x="0" y="0"/>
                      <a:pt x="0" y="0"/>
                      <a:pt x="0" y="0"/>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40" name="Freeform 26"/>
              <p:cNvSpPr>
                <a:spLocks/>
              </p:cNvSpPr>
              <p:nvPr userDrawn="1"/>
            </p:nvSpPr>
            <p:spPr bwMode="auto">
              <a:xfrm>
                <a:off x="-17463" y="676275"/>
                <a:ext cx="9186863" cy="477838"/>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1">
                    <a:lumMod val="75000"/>
                  </a:schemeClr>
                </a:solidFill>
                <a:prstDash val="solid"/>
                <a:miter lim="800000"/>
                <a:headEnd/>
                <a:tailEnd/>
              </a:ln>
              <a:extLst/>
            </p:spPr>
            <p:txBody>
              <a:bodyPr/>
              <a:lstStyle/>
              <a:p>
                <a:pPr>
                  <a:defRPr/>
                </a:pPr>
                <a:endParaRPr lang="en-AU" dirty="0"/>
              </a:p>
            </p:txBody>
          </p:sp>
          <p:sp>
            <p:nvSpPr>
              <p:cNvPr id="41" name="Freeform 27"/>
              <p:cNvSpPr>
                <a:spLocks/>
              </p:cNvSpPr>
              <p:nvPr userDrawn="1"/>
            </p:nvSpPr>
            <p:spPr bwMode="auto">
              <a:xfrm>
                <a:off x="-17463" y="995363"/>
                <a:ext cx="9186863" cy="954087"/>
              </a:xfrm>
              <a:custGeom>
                <a:avLst/>
                <a:gdLst>
                  <a:gd name="T0" fmla="*/ 2880 w 2880"/>
                  <a:gd name="T1" fmla="*/ 299 h 299"/>
                  <a:gd name="T2" fmla="*/ 2501 w 2880"/>
                  <a:gd name="T3" fmla="*/ 299 h 299"/>
                  <a:gd name="T4" fmla="*/ 1984 w 2880"/>
                  <a:gd name="T5" fmla="*/ 128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8"/>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42" name="Freeform 28"/>
              <p:cNvSpPr>
                <a:spLocks/>
              </p:cNvSpPr>
              <p:nvPr userDrawn="1"/>
            </p:nvSpPr>
            <p:spPr bwMode="auto">
              <a:xfrm>
                <a:off x="-17463" y="995363"/>
                <a:ext cx="9186863" cy="474662"/>
              </a:xfrm>
              <a:custGeom>
                <a:avLst/>
                <a:gdLst>
                  <a:gd name="T0" fmla="*/ 0 w 2880"/>
                  <a:gd name="T1" fmla="*/ 149 h 149"/>
                  <a:gd name="T2" fmla="*/ 1672 w 2880"/>
                  <a:gd name="T3" fmla="*/ 149 h 149"/>
                  <a:gd name="T4" fmla="*/ 1984 w 2880"/>
                  <a:gd name="T5" fmla="*/ 128 h 149"/>
                  <a:gd name="T6" fmla="*/ 2507 w 2880"/>
                  <a:gd name="T7" fmla="*/ 0 h 149"/>
                  <a:gd name="T8" fmla="*/ 2880 w 2880"/>
                  <a:gd name="T9" fmla="*/ 0 h 149"/>
                </a:gdLst>
                <a:ahLst/>
                <a:cxnLst>
                  <a:cxn ang="0">
                    <a:pos x="T0" y="T1"/>
                  </a:cxn>
                  <a:cxn ang="0">
                    <a:pos x="T2" y="T3"/>
                  </a:cxn>
                  <a:cxn ang="0">
                    <a:pos x="T4" y="T5"/>
                  </a:cxn>
                  <a:cxn ang="0">
                    <a:pos x="T6" y="T7"/>
                  </a:cxn>
                  <a:cxn ang="0">
                    <a:pos x="T8" y="T9"/>
                  </a:cxn>
                </a:cxnLst>
                <a:rect l="0" t="0" r="r" b="b"/>
                <a:pathLst>
                  <a:path w="2880" h="149">
                    <a:moveTo>
                      <a:pt x="0" y="149"/>
                    </a:moveTo>
                    <a:cubicBezTo>
                      <a:pt x="1672" y="149"/>
                      <a:pt x="1672" y="149"/>
                      <a:pt x="1672" y="149"/>
                    </a:cubicBezTo>
                    <a:cubicBezTo>
                      <a:pt x="1875" y="149"/>
                      <a:pt x="1941" y="145"/>
                      <a:pt x="1984" y="128"/>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dirty="0"/>
              </a:p>
            </p:txBody>
          </p:sp>
        </p:grpSp>
      </p:grpSp>
      <p:sp>
        <p:nvSpPr>
          <p:cNvPr id="2" name="Title 1"/>
          <p:cNvSpPr>
            <a:spLocks noGrp="1"/>
          </p:cNvSpPr>
          <p:nvPr>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smtClean="0"/>
              <a:t>Click to edit Master title style</a:t>
            </a:r>
            <a:endParaRPr lang="en-AU" dirty="0"/>
          </a:p>
        </p:txBody>
      </p:sp>
      <p:sp>
        <p:nvSpPr>
          <p:cNvPr id="3" name="Subtitle 2"/>
          <p:cNvSpPr>
            <a:spLocks noGrp="1"/>
          </p:cNvSpPr>
          <p:nvPr>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dirty="0"/>
          </a:p>
        </p:txBody>
      </p:sp>
      <p:sp>
        <p:nvSpPr>
          <p:cNvPr id="27" name="Text Placeholder 14"/>
          <p:cNvSpPr>
            <a:spLocks noGrp="1"/>
          </p:cNvSpPr>
          <p:nvPr>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smtClean="0"/>
              <a:t>Click to edit Master text styles</a:t>
            </a:r>
          </a:p>
        </p:txBody>
      </p:sp>
    </p:spTree>
    <p:extLst>
      <p:ext uri="{BB962C8B-B14F-4D97-AF65-F5344CB8AC3E}">
        <p14:creationId xmlns:p14="http://schemas.microsoft.com/office/powerpoint/2010/main" val="26476304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 Collaborator logos">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smtClean="0"/>
              <a:t>Click to edit Master title style</a:t>
            </a:r>
            <a:endParaRPr lang="en-AU" dirty="0"/>
          </a:p>
        </p:txBody>
      </p:sp>
      <p:sp>
        <p:nvSpPr>
          <p:cNvPr id="3" name="Subtitle 2"/>
          <p:cNvSpPr>
            <a:spLocks noGrp="1"/>
          </p:cNvSpPr>
          <p:nvPr>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dirty="0"/>
          </a:p>
        </p:txBody>
      </p:sp>
      <p:grpSp>
        <p:nvGrpSpPr>
          <p:cNvPr id="7" name="Group 6"/>
          <p:cNvGrpSpPr/>
          <p:nvPr userDrawn="1"/>
        </p:nvGrpSpPr>
        <p:grpSpPr>
          <a:xfrm>
            <a:off x="1497" y="5500319"/>
            <a:ext cx="9170984" cy="1357681"/>
            <a:chOff x="1497" y="5500319"/>
            <a:chExt cx="9170984" cy="1357681"/>
          </a:xfrm>
        </p:grpSpPr>
        <p:sp>
          <p:nvSpPr>
            <p:cNvPr id="8" name="Rectangle 7"/>
            <p:cNvSpPr/>
            <p:nvPr userDrawn="1"/>
          </p:nvSpPr>
          <p:spPr>
            <a:xfrm>
              <a:off x="1497" y="5940320"/>
              <a:ext cx="9158377" cy="91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dirty="0"/>
            </a:p>
          </p:txBody>
        </p:sp>
        <p:sp>
          <p:nvSpPr>
            <p:cNvPr id="9" name="Freeform 7"/>
            <p:cNvSpPr>
              <a:spLocks noEditPoints="1"/>
            </p:cNvSpPr>
            <p:nvPr userDrawn="1"/>
          </p:nvSpPr>
          <p:spPr bwMode="auto">
            <a:xfrm>
              <a:off x="1497" y="5563679"/>
              <a:ext cx="9170984" cy="932871"/>
            </a:xfrm>
            <a:custGeom>
              <a:avLst/>
              <a:gdLst/>
              <a:ahLst/>
              <a:cxnLst>
                <a:cxn ang="0">
                  <a:pos x="2313" y="117"/>
                </a:cxn>
                <a:cxn ang="0">
                  <a:pos x="0" y="117"/>
                </a:cxn>
                <a:cxn ang="0">
                  <a:pos x="0" y="137"/>
                </a:cxn>
                <a:cxn ang="0">
                  <a:pos x="2030" y="137"/>
                </a:cxn>
                <a:cxn ang="0">
                  <a:pos x="2313" y="117"/>
                </a:cxn>
                <a:cxn ang="0">
                  <a:pos x="2880" y="0"/>
                </a:cxn>
                <a:cxn ang="0">
                  <a:pos x="2880" y="0"/>
                </a:cxn>
                <a:cxn ang="0">
                  <a:pos x="2880" y="117"/>
                </a:cxn>
                <a:cxn ang="0">
                  <a:pos x="2313" y="117"/>
                </a:cxn>
                <a:cxn ang="0">
                  <a:pos x="2784" y="293"/>
                </a:cxn>
                <a:cxn ang="0">
                  <a:pos x="2880" y="293"/>
                </a:cxn>
                <a:cxn ang="0">
                  <a:pos x="2880" y="0"/>
                </a:cxn>
              </a:cxnLst>
              <a:rect l="0" t="0" r="r" b="b"/>
              <a:pathLst>
                <a:path w="2880" h="293">
                  <a:moveTo>
                    <a:pt x="2313" y="117"/>
                  </a:moveTo>
                  <a:cubicBezTo>
                    <a:pt x="0" y="117"/>
                    <a:pt x="0" y="117"/>
                    <a:pt x="0" y="117"/>
                  </a:cubicBezTo>
                  <a:cubicBezTo>
                    <a:pt x="0" y="137"/>
                    <a:pt x="0" y="137"/>
                    <a:pt x="0" y="137"/>
                  </a:cubicBezTo>
                  <a:cubicBezTo>
                    <a:pt x="2030" y="137"/>
                    <a:pt x="2030" y="137"/>
                    <a:pt x="2030" y="137"/>
                  </a:cubicBezTo>
                  <a:cubicBezTo>
                    <a:pt x="2214" y="137"/>
                    <a:pt x="2274" y="132"/>
                    <a:pt x="2313" y="117"/>
                  </a:cubicBezTo>
                  <a:moveTo>
                    <a:pt x="2880" y="0"/>
                  </a:moveTo>
                  <a:cubicBezTo>
                    <a:pt x="2880" y="0"/>
                    <a:pt x="2880" y="0"/>
                    <a:pt x="2880" y="0"/>
                  </a:cubicBezTo>
                  <a:cubicBezTo>
                    <a:pt x="2880" y="117"/>
                    <a:pt x="2880" y="117"/>
                    <a:pt x="2880" y="117"/>
                  </a:cubicBezTo>
                  <a:cubicBezTo>
                    <a:pt x="2313" y="117"/>
                    <a:pt x="2313" y="117"/>
                    <a:pt x="2313" y="117"/>
                  </a:cubicBezTo>
                  <a:cubicBezTo>
                    <a:pt x="2411" y="197"/>
                    <a:pt x="2542" y="293"/>
                    <a:pt x="2784" y="293"/>
                  </a:cubicBezTo>
                  <a:cubicBezTo>
                    <a:pt x="2842" y="293"/>
                    <a:pt x="2880" y="293"/>
                    <a:pt x="2880" y="293"/>
                  </a:cubicBezTo>
                  <a:cubicBezTo>
                    <a:pt x="2880" y="0"/>
                    <a:pt x="2880" y="0"/>
                    <a:pt x="2880" y="0"/>
                  </a:cubicBezTo>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0" name="Freeform 8"/>
            <p:cNvSpPr>
              <a:spLocks noEditPoints="1"/>
            </p:cNvSpPr>
            <p:nvPr userDrawn="1"/>
          </p:nvSpPr>
          <p:spPr bwMode="auto">
            <a:xfrm>
              <a:off x="1497" y="5500319"/>
              <a:ext cx="9170984" cy="435430"/>
            </a:xfrm>
            <a:custGeom>
              <a:avLst/>
              <a:gdLst/>
              <a:ahLst/>
              <a:cxnLst>
                <a:cxn ang="0">
                  <a:pos x="2880" y="20"/>
                </a:cxn>
                <a:cxn ang="0">
                  <a:pos x="2789" y="20"/>
                </a:cxn>
                <a:cxn ang="0">
                  <a:pos x="2313" y="137"/>
                </a:cxn>
                <a:cxn ang="0">
                  <a:pos x="2313" y="137"/>
                </a:cxn>
                <a:cxn ang="0">
                  <a:pos x="2880" y="137"/>
                </a:cxn>
                <a:cxn ang="0">
                  <a:pos x="2880" y="20"/>
                </a:cxn>
                <a:cxn ang="0">
                  <a:pos x="1860" y="0"/>
                </a:cxn>
                <a:cxn ang="0">
                  <a:pos x="0" y="0"/>
                </a:cxn>
                <a:cxn ang="0">
                  <a:pos x="0" y="137"/>
                </a:cxn>
                <a:cxn ang="0">
                  <a:pos x="2313" y="137"/>
                </a:cxn>
                <a:cxn ang="0">
                  <a:pos x="2313" y="137"/>
                </a:cxn>
                <a:cxn ang="0">
                  <a:pos x="2313" y="137"/>
                </a:cxn>
                <a:cxn ang="0">
                  <a:pos x="2313" y="137"/>
                </a:cxn>
                <a:cxn ang="0">
                  <a:pos x="1860" y="0"/>
                </a:cxn>
              </a:cxnLst>
              <a:rect l="0" t="0" r="r" b="b"/>
              <a:pathLst>
                <a:path w="2880" h="137">
                  <a:moveTo>
                    <a:pt x="2880" y="20"/>
                  </a:moveTo>
                  <a:cubicBezTo>
                    <a:pt x="2789" y="20"/>
                    <a:pt x="2789" y="20"/>
                    <a:pt x="2789" y="20"/>
                  </a:cubicBezTo>
                  <a:cubicBezTo>
                    <a:pt x="2500" y="20"/>
                    <a:pt x="2393" y="107"/>
                    <a:pt x="2313" y="137"/>
                  </a:cubicBezTo>
                  <a:cubicBezTo>
                    <a:pt x="2313" y="137"/>
                    <a:pt x="2313" y="137"/>
                    <a:pt x="2313" y="137"/>
                  </a:cubicBezTo>
                  <a:cubicBezTo>
                    <a:pt x="2880" y="137"/>
                    <a:pt x="2880" y="137"/>
                    <a:pt x="2880" y="137"/>
                  </a:cubicBezTo>
                  <a:cubicBezTo>
                    <a:pt x="2880" y="20"/>
                    <a:pt x="2880" y="20"/>
                    <a:pt x="2880" y="20"/>
                  </a:cubicBezTo>
                  <a:moveTo>
                    <a:pt x="1860" y="0"/>
                  </a:moveTo>
                  <a:cubicBezTo>
                    <a:pt x="0" y="0"/>
                    <a:pt x="0" y="0"/>
                    <a:pt x="0" y="0"/>
                  </a:cubicBezTo>
                  <a:cubicBezTo>
                    <a:pt x="0" y="137"/>
                    <a:pt x="0" y="137"/>
                    <a:pt x="0" y="137"/>
                  </a:cubicBezTo>
                  <a:cubicBezTo>
                    <a:pt x="2313" y="137"/>
                    <a:pt x="2313" y="137"/>
                    <a:pt x="2313" y="137"/>
                  </a:cubicBezTo>
                  <a:cubicBezTo>
                    <a:pt x="2313" y="137"/>
                    <a:pt x="2313" y="137"/>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1" name="Freeform 9"/>
            <p:cNvSpPr>
              <a:spLocks/>
            </p:cNvSpPr>
            <p:nvPr userDrawn="1"/>
          </p:nvSpPr>
          <p:spPr bwMode="auto">
            <a:xfrm>
              <a:off x="1497" y="5563679"/>
              <a:ext cx="7365906" cy="432734"/>
            </a:xfrm>
            <a:custGeom>
              <a:avLst/>
              <a:gdLst/>
              <a:ahLst/>
              <a:cxnLst>
                <a:cxn ang="0">
                  <a:pos x="2313" y="117"/>
                </a:cxn>
                <a:cxn ang="0">
                  <a:pos x="1860" y="0"/>
                </a:cxn>
                <a:cxn ang="0">
                  <a:pos x="0" y="0"/>
                </a:cxn>
                <a:cxn ang="0">
                  <a:pos x="0" y="136"/>
                </a:cxn>
                <a:cxn ang="0">
                  <a:pos x="2030" y="136"/>
                </a:cxn>
                <a:cxn ang="0">
                  <a:pos x="2313" y="117"/>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12" name="Freeform 10"/>
            <p:cNvSpPr>
              <a:spLocks/>
            </p:cNvSpPr>
            <p:nvPr userDrawn="1"/>
          </p:nvSpPr>
          <p:spPr bwMode="auto">
            <a:xfrm>
              <a:off x="7367402" y="5563679"/>
              <a:ext cx="1805078" cy="869511"/>
            </a:xfrm>
            <a:custGeom>
              <a:avLst/>
              <a:gdLst/>
              <a:ahLst/>
              <a:cxnLst>
                <a:cxn ang="0">
                  <a:pos x="476" y="0"/>
                </a:cxn>
                <a:cxn ang="0">
                  <a:pos x="0" y="117"/>
                </a:cxn>
                <a:cxn ang="0">
                  <a:pos x="471" y="273"/>
                </a:cxn>
                <a:cxn ang="0">
                  <a:pos x="567" y="273"/>
                </a:cxn>
                <a:cxn ang="0">
                  <a:pos x="567" y="0"/>
                </a:cxn>
                <a:cxn ang="0">
                  <a:pos x="476" y="0"/>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pic>
          <p:nvPicPr>
            <p:cNvPr id="13"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14" name="Group 19"/>
            <p:cNvGrpSpPr/>
            <p:nvPr userDrawn="1"/>
          </p:nvGrpSpPr>
          <p:grpSpPr>
            <a:xfrm>
              <a:off x="360000" y="5807505"/>
              <a:ext cx="814388" cy="95250"/>
              <a:chOff x="3495675" y="5969000"/>
              <a:chExt cx="814388" cy="95250"/>
            </a:xfrm>
            <a:solidFill>
              <a:schemeClr val="accent1"/>
            </a:solidFill>
          </p:grpSpPr>
          <p:sp>
            <p:nvSpPr>
              <p:cNvPr id="15"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16"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17"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18"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19"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20"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21"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22"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23"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24"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25"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26"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sp>
        <p:nvSpPr>
          <p:cNvPr id="27" name="Text Placeholder 14"/>
          <p:cNvSpPr>
            <a:spLocks noGrp="1"/>
          </p:cNvSpPr>
          <p:nvPr>
            <p:ph type="body" sz="quarter" idx="17" hasCustomPrompt="1"/>
          </p:nvPr>
        </p:nvSpPr>
        <p:spPr>
          <a:xfrm>
            <a:off x="360000" y="5625959"/>
            <a:ext cx="4752000" cy="144000"/>
          </a:xfrm>
        </p:spPr>
        <p:txBody>
          <a:bodyPr anchor="ctr">
            <a:noAutofit/>
          </a:bodyPr>
          <a:lstStyle>
            <a:lvl1pPr marL="216000" marR="0" indent="-216000" algn="l" defTabSz="914400" rtl="0" eaLnBrk="1" fontAlgn="auto" latinLnBrk="0" hangingPunct="1">
              <a:lnSpc>
                <a:spcPct val="90000"/>
              </a:lnSpc>
              <a:spcBef>
                <a:spcPts val="600"/>
              </a:spcBef>
              <a:spcAft>
                <a:spcPts val="0"/>
              </a:spcAft>
              <a:buClrTx/>
              <a:buSzTx/>
              <a:buFontTx/>
              <a:buNone/>
              <a:tabLst/>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r>
              <a:rPr lang="en-AU" dirty="0" smtClean="0"/>
              <a:t>Click to Add Business Unit</a:t>
            </a:r>
          </a:p>
        </p:txBody>
      </p:sp>
    </p:spTree>
    <p:extLst>
      <p:ext uri="{BB962C8B-B14F-4D97-AF65-F5344CB8AC3E}">
        <p14:creationId xmlns:p14="http://schemas.microsoft.com/office/powerpoint/2010/main" val="35207133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lternative Title Slide + Collaborator logos">
    <p:bg>
      <p:bgPr>
        <a:solidFill>
          <a:schemeClr val="accent1"/>
        </a:solidFill>
        <a:effectLst/>
      </p:bgPr>
    </p:bg>
    <p:spTree>
      <p:nvGrpSpPr>
        <p:cNvPr id="1" name=""/>
        <p:cNvGrpSpPr/>
        <p:nvPr/>
      </p:nvGrpSpPr>
      <p:grpSpPr>
        <a:xfrm>
          <a:off x="0" y="0"/>
          <a:ext cx="0" cy="0"/>
          <a:chOff x="0" y="0"/>
          <a:chExt cx="0" cy="0"/>
        </a:xfrm>
      </p:grpSpPr>
      <p:grpSp>
        <p:nvGrpSpPr>
          <p:cNvPr id="28" name="Group 27"/>
          <p:cNvGrpSpPr/>
          <p:nvPr userDrawn="1"/>
        </p:nvGrpSpPr>
        <p:grpSpPr>
          <a:xfrm>
            <a:off x="-26988" y="357188"/>
            <a:ext cx="9199469" cy="6500812"/>
            <a:chOff x="-26988" y="357188"/>
            <a:chExt cx="9199469" cy="6500812"/>
          </a:xfrm>
        </p:grpSpPr>
        <p:grpSp>
          <p:nvGrpSpPr>
            <p:cNvPr id="29" name="Group 66"/>
            <p:cNvGrpSpPr>
              <a:grpSpLocks/>
            </p:cNvGrpSpPr>
            <p:nvPr userDrawn="1"/>
          </p:nvGrpSpPr>
          <p:grpSpPr bwMode="auto">
            <a:xfrm>
              <a:off x="-26988" y="357188"/>
              <a:ext cx="9178926" cy="2571750"/>
              <a:chOff x="-17463" y="357188"/>
              <a:chExt cx="9186863" cy="2571750"/>
            </a:xfrm>
          </p:grpSpPr>
          <p:sp>
            <p:nvSpPr>
              <p:cNvPr id="51" name="Freeform 17"/>
              <p:cNvSpPr>
                <a:spLocks/>
              </p:cNvSpPr>
              <p:nvPr userDrawn="1"/>
            </p:nvSpPr>
            <p:spPr bwMode="auto">
              <a:xfrm>
                <a:off x="-17463" y="1971675"/>
                <a:ext cx="9186863" cy="957263"/>
              </a:xfrm>
              <a:custGeom>
                <a:avLst/>
                <a:gdLst>
                  <a:gd name="T0" fmla="*/ 0 w 2880"/>
                  <a:gd name="T1" fmla="*/ 0 h 300"/>
                  <a:gd name="T2" fmla="*/ 372 w 2880"/>
                  <a:gd name="T3" fmla="*/ 0 h 300"/>
                  <a:gd name="T4" fmla="*/ 890 w 2880"/>
                  <a:gd name="T5" fmla="*/ 171 h 300"/>
                  <a:gd name="T6" fmla="*/ 1389 w 2880"/>
                  <a:gd name="T7" fmla="*/ 300 h 300"/>
                  <a:gd name="T8" fmla="*/ 2880 w 2880"/>
                  <a:gd name="T9" fmla="*/ 300 h 300"/>
                </a:gdLst>
                <a:ahLst/>
                <a:cxnLst>
                  <a:cxn ang="0">
                    <a:pos x="T0" y="T1"/>
                  </a:cxn>
                  <a:cxn ang="0">
                    <a:pos x="T2" y="T3"/>
                  </a:cxn>
                  <a:cxn ang="0">
                    <a:pos x="T4" y="T5"/>
                  </a:cxn>
                  <a:cxn ang="0">
                    <a:pos x="T6" y="T7"/>
                  </a:cxn>
                  <a:cxn ang="0">
                    <a:pos x="T8" y="T9"/>
                  </a:cxn>
                </a:cxnLst>
                <a:rect l="0" t="0" r="r" b="b"/>
                <a:pathLst>
                  <a:path w="2880" h="300">
                    <a:moveTo>
                      <a:pt x="0" y="0"/>
                    </a:moveTo>
                    <a:cubicBezTo>
                      <a:pt x="0" y="0"/>
                      <a:pt x="308" y="0"/>
                      <a:pt x="372" y="0"/>
                    </a:cubicBezTo>
                    <a:cubicBezTo>
                      <a:pt x="638" y="0"/>
                      <a:pt x="749" y="91"/>
                      <a:pt x="890" y="171"/>
                    </a:cubicBezTo>
                    <a:cubicBezTo>
                      <a:pt x="1011" y="240"/>
                      <a:pt x="1176" y="300"/>
                      <a:pt x="1389" y="300"/>
                    </a:cubicBezTo>
                    <a:cubicBezTo>
                      <a:pt x="2880" y="300"/>
                      <a:pt x="2880" y="300"/>
                      <a:pt x="2880" y="300"/>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52" name="Freeform 18"/>
              <p:cNvSpPr>
                <a:spLocks/>
              </p:cNvSpPr>
              <p:nvPr userDrawn="1"/>
            </p:nvSpPr>
            <p:spPr bwMode="auto">
              <a:xfrm>
                <a:off x="-17463" y="2449513"/>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53" name="Freeform 19"/>
              <p:cNvSpPr>
                <a:spLocks/>
              </p:cNvSpPr>
              <p:nvPr userDrawn="1"/>
            </p:nvSpPr>
            <p:spPr bwMode="auto">
              <a:xfrm>
                <a:off x="-17463" y="1655763"/>
                <a:ext cx="9186863" cy="954087"/>
              </a:xfrm>
              <a:custGeom>
                <a:avLst/>
                <a:gdLst>
                  <a:gd name="T0" fmla="*/ 0 w 2880"/>
                  <a:gd name="T1" fmla="*/ 0 h 299"/>
                  <a:gd name="T2" fmla="*/ 372 w 2880"/>
                  <a:gd name="T3" fmla="*/ 0 h 299"/>
                  <a:gd name="T4" fmla="*/ 890 w 2880"/>
                  <a:gd name="T5" fmla="*/ 170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0"/>
                    </a:cubicBezTo>
                    <a:cubicBezTo>
                      <a:pt x="1011" y="239"/>
                      <a:pt x="1176" y="299"/>
                      <a:pt x="1389" y="299"/>
                    </a:cubicBezTo>
                    <a:cubicBezTo>
                      <a:pt x="2880" y="299"/>
                      <a:pt x="2880" y="299"/>
                      <a:pt x="2880" y="299"/>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54" name="Freeform 20"/>
              <p:cNvSpPr>
                <a:spLocks/>
              </p:cNvSpPr>
              <p:nvPr userDrawn="1"/>
            </p:nvSpPr>
            <p:spPr bwMode="auto">
              <a:xfrm>
                <a:off x="-17463" y="2130425"/>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1">
                    <a:lumMod val="75000"/>
                  </a:schemeClr>
                </a:solidFill>
                <a:prstDash val="solid"/>
                <a:miter lim="800000"/>
                <a:headEnd/>
                <a:tailEnd/>
              </a:ln>
              <a:extLst/>
            </p:spPr>
            <p:txBody>
              <a:bodyPr/>
              <a:lstStyle/>
              <a:p>
                <a:pPr>
                  <a:defRPr/>
                </a:pPr>
                <a:endParaRPr lang="en-AU" dirty="0"/>
              </a:p>
            </p:txBody>
          </p:sp>
          <p:sp>
            <p:nvSpPr>
              <p:cNvPr id="55" name="Freeform 21"/>
              <p:cNvSpPr>
                <a:spLocks/>
              </p:cNvSpPr>
              <p:nvPr userDrawn="1"/>
            </p:nvSpPr>
            <p:spPr bwMode="auto">
              <a:xfrm>
                <a:off x="-17463" y="1336675"/>
                <a:ext cx="9186863" cy="954088"/>
              </a:xfrm>
              <a:custGeom>
                <a:avLst/>
                <a:gdLst>
                  <a:gd name="T0" fmla="*/ 0 w 2880"/>
                  <a:gd name="T1" fmla="*/ 0 h 299"/>
                  <a:gd name="T2" fmla="*/ 372 w 2880"/>
                  <a:gd name="T3" fmla="*/ 0 h 299"/>
                  <a:gd name="T4" fmla="*/ 890 w 2880"/>
                  <a:gd name="T5" fmla="*/ 171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1"/>
                    </a:cubicBezTo>
                    <a:cubicBezTo>
                      <a:pt x="1011" y="239"/>
                      <a:pt x="1176" y="299"/>
                      <a:pt x="1389" y="299"/>
                    </a:cubicBezTo>
                    <a:cubicBezTo>
                      <a:pt x="2880" y="299"/>
                      <a:pt x="2880" y="299"/>
                      <a:pt x="2880" y="299"/>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56" name="Freeform 22"/>
              <p:cNvSpPr>
                <a:spLocks/>
              </p:cNvSpPr>
              <p:nvPr userDrawn="1"/>
            </p:nvSpPr>
            <p:spPr bwMode="auto">
              <a:xfrm>
                <a:off x="-17463" y="1811338"/>
                <a:ext cx="9186863" cy="479425"/>
              </a:xfrm>
              <a:custGeom>
                <a:avLst/>
                <a:gdLst>
                  <a:gd name="T0" fmla="*/ 2880 w 2880"/>
                  <a:gd name="T1" fmla="*/ 0 h 150"/>
                  <a:gd name="T2" fmla="*/ 1202 w 2880"/>
                  <a:gd name="T3" fmla="*/ 0 h 150"/>
                  <a:gd name="T4" fmla="*/ 890 w 2880"/>
                  <a:gd name="T5" fmla="*/ 22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2"/>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57" name="Freeform 23"/>
              <p:cNvSpPr>
                <a:spLocks/>
              </p:cNvSpPr>
              <p:nvPr userDrawn="1"/>
            </p:nvSpPr>
            <p:spPr bwMode="auto">
              <a:xfrm>
                <a:off x="-17463" y="357188"/>
                <a:ext cx="9186863" cy="957262"/>
              </a:xfrm>
              <a:custGeom>
                <a:avLst/>
                <a:gdLst>
                  <a:gd name="T0" fmla="*/ 2880 w 2880"/>
                  <a:gd name="T1" fmla="*/ 300 h 300"/>
                  <a:gd name="T2" fmla="*/ 2501 w 2880"/>
                  <a:gd name="T3" fmla="*/ 300 h 300"/>
                  <a:gd name="T4" fmla="*/ 1984 w 2880"/>
                  <a:gd name="T5" fmla="*/ 129 h 300"/>
                  <a:gd name="T6" fmla="*/ 1485 w 2880"/>
                  <a:gd name="T7" fmla="*/ 0 h 300"/>
                  <a:gd name="T8" fmla="*/ 0 w 2880"/>
                  <a:gd name="T9" fmla="*/ 0 h 300"/>
                </a:gdLst>
                <a:ahLst/>
                <a:cxnLst>
                  <a:cxn ang="0">
                    <a:pos x="T0" y="T1"/>
                  </a:cxn>
                  <a:cxn ang="0">
                    <a:pos x="T2" y="T3"/>
                  </a:cxn>
                  <a:cxn ang="0">
                    <a:pos x="T4" y="T5"/>
                  </a:cxn>
                  <a:cxn ang="0">
                    <a:pos x="T6" y="T7"/>
                  </a:cxn>
                  <a:cxn ang="0">
                    <a:pos x="T8" y="T9"/>
                  </a:cxn>
                </a:cxnLst>
                <a:rect l="0" t="0" r="r" b="b"/>
                <a:pathLst>
                  <a:path w="2880" h="300">
                    <a:moveTo>
                      <a:pt x="2880" y="300"/>
                    </a:moveTo>
                    <a:cubicBezTo>
                      <a:pt x="2880" y="300"/>
                      <a:pt x="2565" y="300"/>
                      <a:pt x="2501" y="300"/>
                    </a:cubicBezTo>
                    <a:cubicBezTo>
                      <a:pt x="2236" y="300"/>
                      <a:pt x="2124" y="209"/>
                      <a:pt x="1984" y="129"/>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58" name="Freeform 24"/>
              <p:cNvSpPr>
                <a:spLocks/>
              </p:cNvSpPr>
              <p:nvPr userDrawn="1"/>
            </p:nvSpPr>
            <p:spPr bwMode="auto">
              <a:xfrm>
                <a:off x="-17463" y="357188"/>
                <a:ext cx="9186863" cy="477837"/>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dirty="0"/>
              </a:p>
            </p:txBody>
          </p:sp>
          <p:sp>
            <p:nvSpPr>
              <p:cNvPr id="59" name="Freeform 25"/>
              <p:cNvSpPr>
                <a:spLocks/>
              </p:cNvSpPr>
              <p:nvPr userDrawn="1"/>
            </p:nvSpPr>
            <p:spPr bwMode="auto">
              <a:xfrm>
                <a:off x="-17463" y="676275"/>
                <a:ext cx="9186863" cy="954088"/>
              </a:xfrm>
              <a:custGeom>
                <a:avLst/>
                <a:gdLst>
                  <a:gd name="T0" fmla="*/ 2880 w 2880"/>
                  <a:gd name="T1" fmla="*/ 299 h 299"/>
                  <a:gd name="T2" fmla="*/ 2501 w 2880"/>
                  <a:gd name="T3" fmla="*/ 299 h 299"/>
                  <a:gd name="T4" fmla="*/ 1984 w 2880"/>
                  <a:gd name="T5" fmla="*/ 129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9"/>
                    </a:cubicBezTo>
                    <a:cubicBezTo>
                      <a:pt x="1863" y="60"/>
                      <a:pt x="1698" y="0"/>
                      <a:pt x="1485" y="0"/>
                    </a:cubicBezTo>
                    <a:cubicBezTo>
                      <a:pt x="0" y="0"/>
                      <a:pt x="0" y="0"/>
                      <a:pt x="0" y="0"/>
                    </a:cubicBezTo>
                  </a:path>
                </a:pathLst>
              </a:custGeom>
              <a:noFill/>
              <a:ln w="19050" cap="flat">
                <a:solidFill>
                  <a:schemeClr val="bg1"/>
                </a:solidFill>
                <a:prstDash val="solid"/>
                <a:miter lim="800000"/>
                <a:headEnd/>
                <a:tailEnd/>
              </a:ln>
              <a:extLst/>
            </p:spPr>
            <p:txBody>
              <a:bodyPr/>
              <a:lstStyle/>
              <a:p>
                <a:pPr>
                  <a:defRPr/>
                </a:pPr>
                <a:endParaRPr lang="en-AU" dirty="0"/>
              </a:p>
            </p:txBody>
          </p:sp>
          <p:sp>
            <p:nvSpPr>
              <p:cNvPr id="60" name="Freeform 26"/>
              <p:cNvSpPr>
                <a:spLocks/>
              </p:cNvSpPr>
              <p:nvPr userDrawn="1"/>
            </p:nvSpPr>
            <p:spPr bwMode="auto">
              <a:xfrm>
                <a:off x="-17463" y="676275"/>
                <a:ext cx="9186863" cy="477838"/>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1">
                    <a:lumMod val="75000"/>
                  </a:schemeClr>
                </a:solidFill>
                <a:prstDash val="solid"/>
                <a:miter lim="800000"/>
                <a:headEnd/>
                <a:tailEnd/>
              </a:ln>
              <a:extLst/>
            </p:spPr>
            <p:txBody>
              <a:bodyPr/>
              <a:lstStyle/>
              <a:p>
                <a:pPr>
                  <a:defRPr/>
                </a:pPr>
                <a:endParaRPr lang="en-AU" dirty="0"/>
              </a:p>
            </p:txBody>
          </p:sp>
          <p:sp>
            <p:nvSpPr>
              <p:cNvPr id="61" name="Freeform 27"/>
              <p:cNvSpPr>
                <a:spLocks/>
              </p:cNvSpPr>
              <p:nvPr userDrawn="1"/>
            </p:nvSpPr>
            <p:spPr bwMode="auto">
              <a:xfrm>
                <a:off x="-17463" y="995363"/>
                <a:ext cx="9186863" cy="954087"/>
              </a:xfrm>
              <a:custGeom>
                <a:avLst/>
                <a:gdLst>
                  <a:gd name="T0" fmla="*/ 2880 w 2880"/>
                  <a:gd name="T1" fmla="*/ 299 h 299"/>
                  <a:gd name="T2" fmla="*/ 2501 w 2880"/>
                  <a:gd name="T3" fmla="*/ 299 h 299"/>
                  <a:gd name="T4" fmla="*/ 1984 w 2880"/>
                  <a:gd name="T5" fmla="*/ 128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8"/>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dirty="0"/>
              </a:p>
            </p:txBody>
          </p:sp>
          <p:sp>
            <p:nvSpPr>
              <p:cNvPr id="62" name="Freeform 28"/>
              <p:cNvSpPr>
                <a:spLocks/>
              </p:cNvSpPr>
              <p:nvPr userDrawn="1"/>
            </p:nvSpPr>
            <p:spPr bwMode="auto">
              <a:xfrm>
                <a:off x="-17463" y="995363"/>
                <a:ext cx="9186863" cy="474662"/>
              </a:xfrm>
              <a:custGeom>
                <a:avLst/>
                <a:gdLst>
                  <a:gd name="T0" fmla="*/ 0 w 2880"/>
                  <a:gd name="T1" fmla="*/ 149 h 149"/>
                  <a:gd name="T2" fmla="*/ 1672 w 2880"/>
                  <a:gd name="T3" fmla="*/ 149 h 149"/>
                  <a:gd name="T4" fmla="*/ 1984 w 2880"/>
                  <a:gd name="T5" fmla="*/ 128 h 149"/>
                  <a:gd name="T6" fmla="*/ 2507 w 2880"/>
                  <a:gd name="T7" fmla="*/ 0 h 149"/>
                  <a:gd name="T8" fmla="*/ 2880 w 2880"/>
                  <a:gd name="T9" fmla="*/ 0 h 149"/>
                </a:gdLst>
                <a:ahLst/>
                <a:cxnLst>
                  <a:cxn ang="0">
                    <a:pos x="T0" y="T1"/>
                  </a:cxn>
                  <a:cxn ang="0">
                    <a:pos x="T2" y="T3"/>
                  </a:cxn>
                  <a:cxn ang="0">
                    <a:pos x="T4" y="T5"/>
                  </a:cxn>
                  <a:cxn ang="0">
                    <a:pos x="T6" y="T7"/>
                  </a:cxn>
                  <a:cxn ang="0">
                    <a:pos x="T8" y="T9"/>
                  </a:cxn>
                </a:cxnLst>
                <a:rect l="0" t="0" r="r" b="b"/>
                <a:pathLst>
                  <a:path w="2880" h="149">
                    <a:moveTo>
                      <a:pt x="0" y="149"/>
                    </a:moveTo>
                    <a:cubicBezTo>
                      <a:pt x="1672" y="149"/>
                      <a:pt x="1672" y="149"/>
                      <a:pt x="1672" y="149"/>
                    </a:cubicBezTo>
                    <a:cubicBezTo>
                      <a:pt x="1875" y="149"/>
                      <a:pt x="1941" y="145"/>
                      <a:pt x="1984" y="128"/>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dirty="0"/>
              </a:p>
            </p:txBody>
          </p:sp>
        </p:grpSp>
        <p:grpSp>
          <p:nvGrpSpPr>
            <p:cNvPr id="30" name="Group 29"/>
            <p:cNvGrpSpPr/>
            <p:nvPr userDrawn="1"/>
          </p:nvGrpSpPr>
          <p:grpSpPr>
            <a:xfrm>
              <a:off x="1497" y="5500319"/>
              <a:ext cx="9170984" cy="1357681"/>
              <a:chOff x="1497" y="5500319"/>
              <a:chExt cx="9170984" cy="1357681"/>
            </a:xfrm>
          </p:grpSpPr>
          <p:sp>
            <p:nvSpPr>
              <p:cNvPr id="31" name="Rectangle 30"/>
              <p:cNvSpPr/>
              <p:nvPr userDrawn="1"/>
            </p:nvSpPr>
            <p:spPr>
              <a:xfrm>
                <a:off x="1497" y="5940320"/>
                <a:ext cx="9158377" cy="91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dirty="0"/>
              </a:p>
            </p:txBody>
          </p:sp>
          <p:grpSp>
            <p:nvGrpSpPr>
              <p:cNvPr id="32" name="Group 31"/>
              <p:cNvGrpSpPr/>
              <p:nvPr userDrawn="1"/>
            </p:nvGrpSpPr>
            <p:grpSpPr>
              <a:xfrm>
                <a:off x="1497" y="5500319"/>
                <a:ext cx="9170984" cy="996231"/>
                <a:chOff x="1497" y="5500319"/>
                <a:chExt cx="9170984" cy="996231"/>
              </a:xfrm>
            </p:grpSpPr>
            <p:sp>
              <p:nvSpPr>
                <p:cNvPr id="47" name="Freeform 7"/>
                <p:cNvSpPr>
                  <a:spLocks noEditPoints="1"/>
                </p:cNvSpPr>
                <p:nvPr userDrawn="1"/>
              </p:nvSpPr>
              <p:spPr bwMode="auto">
                <a:xfrm>
                  <a:off x="1497" y="5563679"/>
                  <a:ext cx="9170984" cy="932871"/>
                </a:xfrm>
                <a:custGeom>
                  <a:avLst/>
                  <a:gdLst/>
                  <a:ahLst/>
                  <a:cxnLst>
                    <a:cxn ang="0">
                      <a:pos x="2313" y="117"/>
                    </a:cxn>
                    <a:cxn ang="0">
                      <a:pos x="0" y="117"/>
                    </a:cxn>
                    <a:cxn ang="0">
                      <a:pos x="0" y="137"/>
                    </a:cxn>
                    <a:cxn ang="0">
                      <a:pos x="2030" y="137"/>
                    </a:cxn>
                    <a:cxn ang="0">
                      <a:pos x="2313" y="117"/>
                    </a:cxn>
                    <a:cxn ang="0">
                      <a:pos x="2880" y="0"/>
                    </a:cxn>
                    <a:cxn ang="0">
                      <a:pos x="2880" y="0"/>
                    </a:cxn>
                    <a:cxn ang="0">
                      <a:pos x="2880" y="117"/>
                    </a:cxn>
                    <a:cxn ang="0">
                      <a:pos x="2313" y="117"/>
                    </a:cxn>
                    <a:cxn ang="0">
                      <a:pos x="2784" y="293"/>
                    </a:cxn>
                    <a:cxn ang="0">
                      <a:pos x="2880" y="293"/>
                    </a:cxn>
                    <a:cxn ang="0">
                      <a:pos x="2880" y="0"/>
                    </a:cxn>
                  </a:cxnLst>
                  <a:rect l="0" t="0" r="r" b="b"/>
                  <a:pathLst>
                    <a:path w="2880" h="293">
                      <a:moveTo>
                        <a:pt x="2313" y="117"/>
                      </a:moveTo>
                      <a:cubicBezTo>
                        <a:pt x="0" y="117"/>
                        <a:pt x="0" y="117"/>
                        <a:pt x="0" y="117"/>
                      </a:cubicBezTo>
                      <a:cubicBezTo>
                        <a:pt x="0" y="137"/>
                        <a:pt x="0" y="137"/>
                        <a:pt x="0" y="137"/>
                      </a:cubicBezTo>
                      <a:cubicBezTo>
                        <a:pt x="2030" y="137"/>
                        <a:pt x="2030" y="137"/>
                        <a:pt x="2030" y="137"/>
                      </a:cubicBezTo>
                      <a:cubicBezTo>
                        <a:pt x="2214" y="137"/>
                        <a:pt x="2274" y="132"/>
                        <a:pt x="2313" y="117"/>
                      </a:cubicBezTo>
                      <a:moveTo>
                        <a:pt x="2880" y="0"/>
                      </a:moveTo>
                      <a:cubicBezTo>
                        <a:pt x="2880" y="0"/>
                        <a:pt x="2880" y="0"/>
                        <a:pt x="2880" y="0"/>
                      </a:cubicBezTo>
                      <a:cubicBezTo>
                        <a:pt x="2880" y="117"/>
                        <a:pt x="2880" y="117"/>
                        <a:pt x="2880" y="117"/>
                      </a:cubicBezTo>
                      <a:cubicBezTo>
                        <a:pt x="2313" y="117"/>
                        <a:pt x="2313" y="117"/>
                        <a:pt x="2313" y="117"/>
                      </a:cubicBezTo>
                      <a:cubicBezTo>
                        <a:pt x="2411" y="197"/>
                        <a:pt x="2542" y="293"/>
                        <a:pt x="2784" y="293"/>
                      </a:cubicBezTo>
                      <a:cubicBezTo>
                        <a:pt x="2842" y="293"/>
                        <a:pt x="2880" y="293"/>
                        <a:pt x="2880" y="293"/>
                      </a:cubicBezTo>
                      <a:cubicBezTo>
                        <a:pt x="2880" y="0"/>
                        <a:pt x="2880" y="0"/>
                        <a:pt x="2880" y="0"/>
                      </a:cubicBezTo>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48" name="Freeform 8"/>
                <p:cNvSpPr>
                  <a:spLocks noEditPoints="1"/>
                </p:cNvSpPr>
                <p:nvPr userDrawn="1"/>
              </p:nvSpPr>
              <p:spPr bwMode="auto">
                <a:xfrm>
                  <a:off x="1497" y="5500319"/>
                  <a:ext cx="9170984" cy="435430"/>
                </a:xfrm>
                <a:custGeom>
                  <a:avLst/>
                  <a:gdLst/>
                  <a:ahLst/>
                  <a:cxnLst>
                    <a:cxn ang="0">
                      <a:pos x="2880" y="20"/>
                    </a:cxn>
                    <a:cxn ang="0">
                      <a:pos x="2789" y="20"/>
                    </a:cxn>
                    <a:cxn ang="0">
                      <a:pos x="2313" y="137"/>
                    </a:cxn>
                    <a:cxn ang="0">
                      <a:pos x="2313" y="137"/>
                    </a:cxn>
                    <a:cxn ang="0">
                      <a:pos x="2880" y="137"/>
                    </a:cxn>
                    <a:cxn ang="0">
                      <a:pos x="2880" y="20"/>
                    </a:cxn>
                    <a:cxn ang="0">
                      <a:pos x="1860" y="0"/>
                    </a:cxn>
                    <a:cxn ang="0">
                      <a:pos x="0" y="0"/>
                    </a:cxn>
                    <a:cxn ang="0">
                      <a:pos x="0" y="137"/>
                    </a:cxn>
                    <a:cxn ang="0">
                      <a:pos x="2313" y="137"/>
                    </a:cxn>
                    <a:cxn ang="0">
                      <a:pos x="2313" y="137"/>
                    </a:cxn>
                    <a:cxn ang="0">
                      <a:pos x="2313" y="137"/>
                    </a:cxn>
                    <a:cxn ang="0">
                      <a:pos x="2313" y="137"/>
                    </a:cxn>
                    <a:cxn ang="0">
                      <a:pos x="1860" y="0"/>
                    </a:cxn>
                  </a:cxnLst>
                  <a:rect l="0" t="0" r="r" b="b"/>
                  <a:pathLst>
                    <a:path w="2880" h="137">
                      <a:moveTo>
                        <a:pt x="2880" y="20"/>
                      </a:moveTo>
                      <a:cubicBezTo>
                        <a:pt x="2789" y="20"/>
                        <a:pt x="2789" y="20"/>
                        <a:pt x="2789" y="20"/>
                      </a:cubicBezTo>
                      <a:cubicBezTo>
                        <a:pt x="2500" y="20"/>
                        <a:pt x="2393" y="107"/>
                        <a:pt x="2313" y="137"/>
                      </a:cubicBezTo>
                      <a:cubicBezTo>
                        <a:pt x="2313" y="137"/>
                        <a:pt x="2313" y="137"/>
                        <a:pt x="2313" y="137"/>
                      </a:cubicBezTo>
                      <a:cubicBezTo>
                        <a:pt x="2880" y="137"/>
                        <a:pt x="2880" y="137"/>
                        <a:pt x="2880" y="137"/>
                      </a:cubicBezTo>
                      <a:cubicBezTo>
                        <a:pt x="2880" y="20"/>
                        <a:pt x="2880" y="20"/>
                        <a:pt x="2880" y="20"/>
                      </a:cubicBezTo>
                      <a:moveTo>
                        <a:pt x="1860" y="0"/>
                      </a:moveTo>
                      <a:cubicBezTo>
                        <a:pt x="0" y="0"/>
                        <a:pt x="0" y="0"/>
                        <a:pt x="0" y="0"/>
                      </a:cubicBezTo>
                      <a:cubicBezTo>
                        <a:pt x="0" y="137"/>
                        <a:pt x="0" y="137"/>
                        <a:pt x="0" y="137"/>
                      </a:cubicBezTo>
                      <a:cubicBezTo>
                        <a:pt x="2313" y="137"/>
                        <a:pt x="2313" y="137"/>
                        <a:pt x="2313" y="137"/>
                      </a:cubicBezTo>
                      <a:cubicBezTo>
                        <a:pt x="2313" y="137"/>
                        <a:pt x="2313" y="137"/>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49" name="Freeform 9"/>
                <p:cNvSpPr>
                  <a:spLocks/>
                </p:cNvSpPr>
                <p:nvPr userDrawn="1"/>
              </p:nvSpPr>
              <p:spPr bwMode="auto">
                <a:xfrm>
                  <a:off x="1497" y="5563679"/>
                  <a:ext cx="7365906" cy="432734"/>
                </a:xfrm>
                <a:custGeom>
                  <a:avLst/>
                  <a:gdLst/>
                  <a:ahLst/>
                  <a:cxnLst>
                    <a:cxn ang="0">
                      <a:pos x="2313" y="117"/>
                    </a:cxn>
                    <a:cxn ang="0">
                      <a:pos x="1860" y="0"/>
                    </a:cxn>
                    <a:cxn ang="0">
                      <a:pos x="0" y="0"/>
                    </a:cxn>
                    <a:cxn ang="0">
                      <a:pos x="0" y="136"/>
                    </a:cxn>
                    <a:cxn ang="0">
                      <a:pos x="2030" y="136"/>
                    </a:cxn>
                    <a:cxn ang="0">
                      <a:pos x="2313" y="117"/>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sp>
              <p:nvSpPr>
                <p:cNvPr id="50" name="Freeform 10"/>
                <p:cNvSpPr>
                  <a:spLocks/>
                </p:cNvSpPr>
                <p:nvPr userDrawn="1"/>
              </p:nvSpPr>
              <p:spPr bwMode="auto">
                <a:xfrm>
                  <a:off x="7367402" y="5563679"/>
                  <a:ext cx="1805078" cy="869511"/>
                </a:xfrm>
                <a:custGeom>
                  <a:avLst/>
                  <a:gdLst/>
                  <a:ahLst/>
                  <a:cxnLst>
                    <a:cxn ang="0">
                      <a:pos x="476" y="0"/>
                    </a:cxn>
                    <a:cxn ang="0">
                      <a:pos x="0" y="117"/>
                    </a:cxn>
                    <a:cxn ang="0">
                      <a:pos x="471" y="273"/>
                    </a:cxn>
                    <a:cxn ang="0">
                      <a:pos x="567" y="273"/>
                    </a:cxn>
                    <a:cxn ang="0">
                      <a:pos x="567" y="0"/>
                    </a:cxn>
                    <a:cxn ang="0">
                      <a:pos x="476" y="0"/>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AU" dirty="0"/>
                </a:p>
              </p:txBody>
            </p:sp>
          </p:grpSp>
          <p:pic>
            <p:nvPicPr>
              <p:cNvPr id="33"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34" name="Group 19"/>
              <p:cNvGrpSpPr/>
              <p:nvPr userDrawn="1"/>
            </p:nvGrpSpPr>
            <p:grpSpPr>
              <a:xfrm>
                <a:off x="360000" y="5807505"/>
                <a:ext cx="814388" cy="95250"/>
                <a:chOff x="3495675" y="5969000"/>
                <a:chExt cx="814388" cy="95250"/>
              </a:xfrm>
              <a:solidFill>
                <a:schemeClr val="accent1"/>
              </a:solidFill>
            </p:grpSpPr>
            <p:sp>
              <p:nvSpPr>
                <p:cNvPr id="35"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36"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37"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dirty="0"/>
                </a:p>
              </p:txBody>
            </p:sp>
            <p:sp>
              <p:nvSpPr>
                <p:cNvPr id="38"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dirty="0"/>
                </a:p>
              </p:txBody>
            </p:sp>
            <p:sp>
              <p:nvSpPr>
                <p:cNvPr id="39"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dirty="0"/>
                </a:p>
              </p:txBody>
            </p:sp>
            <p:sp>
              <p:nvSpPr>
                <p:cNvPr id="40"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dirty="0"/>
                </a:p>
              </p:txBody>
            </p:sp>
            <p:sp>
              <p:nvSpPr>
                <p:cNvPr id="41"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dirty="0"/>
                </a:p>
              </p:txBody>
            </p:sp>
            <p:sp>
              <p:nvSpPr>
                <p:cNvPr id="42"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dirty="0"/>
                </a:p>
              </p:txBody>
            </p:sp>
            <p:sp>
              <p:nvSpPr>
                <p:cNvPr id="43"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dirty="0"/>
                </a:p>
              </p:txBody>
            </p:sp>
            <p:sp>
              <p:nvSpPr>
                <p:cNvPr id="44"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dirty="0"/>
                </a:p>
              </p:txBody>
            </p:sp>
            <p:sp>
              <p:nvSpPr>
                <p:cNvPr id="45"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dirty="0"/>
                </a:p>
              </p:txBody>
            </p:sp>
            <p:sp>
              <p:nvSpPr>
                <p:cNvPr id="46"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dirty="0"/>
                </a:p>
              </p:txBody>
            </p:sp>
          </p:grpSp>
        </p:grpSp>
      </p:grpSp>
      <p:sp>
        <p:nvSpPr>
          <p:cNvPr id="2" name="Title 1"/>
          <p:cNvSpPr>
            <a:spLocks noGrp="1"/>
          </p:cNvSpPr>
          <p:nvPr>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smtClean="0"/>
              <a:t>Click to edit Master title style</a:t>
            </a:r>
            <a:endParaRPr lang="en-AU" dirty="0"/>
          </a:p>
        </p:txBody>
      </p:sp>
      <p:sp>
        <p:nvSpPr>
          <p:cNvPr id="3" name="Subtitle 2"/>
          <p:cNvSpPr>
            <a:spLocks noGrp="1"/>
          </p:cNvSpPr>
          <p:nvPr>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dirty="0"/>
          </a:p>
        </p:txBody>
      </p:sp>
      <p:sp>
        <p:nvSpPr>
          <p:cNvPr id="27" name="Text Placeholder 14"/>
          <p:cNvSpPr>
            <a:spLocks noGrp="1"/>
          </p:cNvSpPr>
          <p:nvPr>
            <p:ph type="body" sz="quarter" idx="17" hasCustomPrompt="1"/>
          </p:nvPr>
        </p:nvSpPr>
        <p:spPr>
          <a:xfrm>
            <a:off x="360000" y="5625959"/>
            <a:ext cx="4752000" cy="144000"/>
          </a:xfrm>
        </p:spPr>
        <p:txBody>
          <a:bodyPr anchor="ctr">
            <a:noAutofit/>
          </a:bodyPr>
          <a:lstStyle>
            <a:lvl1pPr marL="216000" marR="0" indent="-216000" algn="l" defTabSz="914400" rtl="0" eaLnBrk="1" fontAlgn="auto" latinLnBrk="0" hangingPunct="1">
              <a:lnSpc>
                <a:spcPct val="90000"/>
              </a:lnSpc>
              <a:spcBef>
                <a:spcPts val="600"/>
              </a:spcBef>
              <a:spcAft>
                <a:spcPts val="0"/>
              </a:spcAft>
              <a:buClrTx/>
              <a:buSzTx/>
              <a:buFontTx/>
              <a:buNone/>
              <a:tabLst/>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r>
              <a:rPr lang="en-AU" dirty="0" smtClean="0"/>
              <a:t>Click to Add Business Unit</a:t>
            </a:r>
          </a:p>
        </p:txBody>
      </p:sp>
    </p:spTree>
    <p:extLst>
      <p:ext uri="{BB962C8B-B14F-4D97-AF65-F5344CB8AC3E}">
        <p14:creationId xmlns:p14="http://schemas.microsoft.com/office/powerpoint/2010/main" val="36379679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lvl1pPr>
              <a:defRPr sz="24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dirty="0" smtClean="0"/>
              <a:t>Presentation title  |  Presenter name</a:t>
            </a:r>
            <a:endParaRPr lang="en-AU" dirty="0"/>
          </a:p>
        </p:txBody>
      </p:sp>
      <p:sp>
        <p:nvSpPr>
          <p:cNvPr id="10"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280961332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smtClean="0"/>
              <a:t>Click to edit Master title style</a:t>
            </a:r>
            <a:endParaRPr lang="en-AU" dirty="0"/>
          </a:p>
        </p:txBody>
      </p:sp>
      <p:sp>
        <p:nvSpPr>
          <p:cNvPr id="3" name="Content Placeholder 2"/>
          <p:cNvSpPr>
            <a:spLocks noGrp="1"/>
          </p:cNvSpPr>
          <p:nvPr>
            <p:ph idx="1"/>
          </p:nvPr>
        </p:nvSpPr>
        <p:spPr/>
        <p:txBody>
          <a:bodyPr numCol="2" spcCol="360000"/>
          <a:lstStyle>
            <a:lvl1pPr>
              <a:defRPr sz="24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dirty="0" smtClean="0"/>
              <a:t>Presentation title  |  Presenter name</a:t>
            </a:r>
            <a:endParaRPr lang="en-AU" dirty="0"/>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15464663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dirty="0" smtClean="0"/>
              <a:t>Presentation title  |  Presenter name</a:t>
            </a:r>
            <a:endParaRPr lang="en-AU" dirty="0"/>
          </a:p>
        </p:txBody>
      </p:sp>
      <p:sp>
        <p:nvSpPr>
          <p:cNvPr id="6" name="Text Placeholder 7"/>
          <p:cNvSpPr>
            <a:spLocks noGrp="1"/>
          </p:cNvSpPr>
          <p:nvPr>
            <p:ph type="body" sz="quarter" idx="13" hasCustomPrompt="1"/>
          </p:nvPr>
        </p:nvSpPr>
        <p:spPr>
          <a:xfrm>
            <a:off x="360363" y="270000"/>
            <a:ext cx="8460000" cy="853200"/>
          </a:xfrm>
        </p:spPr>
        <p:txBody>
          <a:bodyPr>
            <a:normAutofit/>
          </a:bodyPr>
          <a:lstStyle>
            <a:lvl1pPr marL="0" indent="0">
              <a:lnSpc>
                <a:spcPct val="100000"/>
              </a:lnSpc>
              <a:spcBef>
                <a:spcPts val="0"/>
              </a:spcBef>
              <a:spcAft>
                <a:spcPts val="300"/>
              </a:spcAft>
              <a:buNone/>
              <a:defRPr sz="3200" b="1">
                <a:solidFill>
                  <a:schemeClr val="accent2"/>
                </a:solidFill>
              </a:defRPr>
            </a:lvl1pPr>
            <a:lvl2pPr marL="0" indent="0">
              <a:lnSpc>
                <a:spcPct val="80000"/>
              </a:lnSpc>
              <a:spcBef>
                <a:spcPts val="0"/>
              </a:spcBef>
              <a:buNone/>
              <a:defRPr sz="2200" b="1">
                <a:solidFill>
                  <a:schemeClr val="accent1">
                    <a:lumMod val="75000"/>
                  </a:schemeClr>
                </a:solidFill>
              </a:defRPr>
            </a:lvl2pPr>
            <a:lvl3pPr>
              <a:buNone/>
              <a:defRPr sz="2800">
                <a:solidFill>
                  <a:srgbClr val="00A9CE"/>
                </a:solidFill>
              </a:defRPr>
            </a:lvl3pPr>
            <a:lvl4pPr>
              <a:buNone/>
              <a:defRPr sz="2800">
                <a:solidFill>
                  <a:srgbClr val="00A9CE"/>
                </a:solidFill>
              </a:defRPr>
            </a:lvl4pPr>
            <a:lvl5pPr>
              <a:buNone/>
              <a:defRPr sz="2800">
                <a:solidFill>
                  <a:srgbClr val="00A9CE"/>
                </a:solidFill>
              </a:defRPr>
            </a:lvl5pPr>
          </a:lstStyle>
          <a:p>
            <a:pPr lvl="0"/>
            <a:r>
              <a:rPr lang="en-US" dirty="0" smtClean="0"/>
              <a:t>Click to edit Master title style</a:t>
            </a:r>
          </a:p>
          <a:p>
            <a:pPr lvl="1"/>
            <a:r>
              <a:rPr lang="en-US" dirty="0" smtClean="0"/>
              <a:t>Second level</a:t>
            </a:r>
          </a:p>
        </p:txBody>
      </p:sp>
      <p:sp>
        <p:nvSpPr>
          <p:cNvPr id="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35983121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58775" y="1268413"/>
            <a:ext cx="4038600" cy="4525963"/>
          </a:xfrm>
        </p:spPr>
        <p:txBody>
          <a:bodyPr/>
          <a:lstStyle>
            <a:lvl1pPr>
              <a:defRPr sz="2400"/>
            </a:lvl1pPr>
            <a:lvl2pPr>
              <a:defRPr sz="2000"/>
            </a:lvl2pPr>
            <a:lvl3pPr>
              <a:defRPr sz="2000"/>
            </a:lvl3pPr>
            <a:lvl4pPr>
              <a:defRPr sz="20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Content Placeholder 3"/>
          <p:cNvSpPr>
            <a:spLocks noGrp="1"/>
          </p:cNvSpPr>
          <p:nvPr>
            <p:ph sz="half" idx="2"/>
          </p:nvPr>
        </p:nvSpPr>
        <p:spPr>
          <a:xfrm>
            <a:off x="4781550" y="1268413"/>
            <a:ext cx="4038600" cy="4525963"/>
          </a:xfrm>
        </p:spPr>
        <p:txBody>
          <a:bodyPr/>
          <a:lstStyle>
            <a:lvl1pPr>
              <a:defRPr sz="2400"/>
            </a:lvl1pPr>
            <a:lvl2pPr>
              <a:defRPr sz="2000"/>
            </a:lvl2pPr>
            <a:lvl3pPr>
              <a:defRPr sz="2000"/>
            </a:lvl3pPr>
            <a:lvl4pPr>
              <a:defRPr sz="20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6" name="Footer Placeholder 5"/>
          <p:cNvSpPr>
            <a:spLocks noGrp="1"/>
          </p:cNvSpPr>
          <p:nvPr>
            <p:ph type="ftr" sz="quarter" idx="11"/>
          </p:nvPr>
        </p:nvSpPr>
        <p:spPr/>
        <p:txBody>
          <a:bodyPr/>
          <a:lstStyle/>
          <a:p>
            <a:r>
              <a:rPr lang="en-AU" dirty="0" smtClean="0"/>
              <a:t>Presentation title  |  Presenter name</a:t>
            </a:r>
            <a:endParaRPr lang="en-AU" dirty="0"/>
          </a:p>
        </p:txBody>
      </p:sp>
      <p:sp>
        <p:nvSpPr>
          <p:cNvPr id="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42047122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dirty="0" smtClean="0"/>
              <a:t>Presentation title  |  Presenter name</a:t>
            </a:r>
            <a:endParaRPr lang="en-AU" dirty="0"/>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189600036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 name="Group 6"/>
          <p:cNvGrpSpPr/>
          <p:nvPr userDrawn="1"/>
        </p:nvGrpSpPr>
        <p:grpSpPr>
          <a:xfrm>
            <a:off x="-9525" y="6051550"/>
            <a:ext cx="9169400" cy="849313"/>
            <a:chOff x="-9525" y="6051550"/>
            <a:chExt cx="9169400" cy="849313"/>
          </a:xfrm>
        </p:grpSpPr>
        <p:sp>
          <p:nvSpPr>
            <p:cNvPr id="8" name="AutoShape 4"/>
            <p:cNvSpPr>
              <a:spLocks noChangeAspect="1" noChangeArrowheads="1" noTextEdit="1"/>
            </p:cNvSpPr>
            <p:nvPr userDrawn="1"/>
          </p:nvSpPr>
          <p:spPr bwMode="auto">
            <a:xfrm>
              <a:off x="-7938" y="6056313"/>
              <a:ext cx="9161463" cy="801687"/>
            </a:xfrm>
            <a:prstGeom prst="rect">
              <a:avLst/>
            </a:prstGeom>
            <a:noFill/>
            <a:ln>
              <a:noFill/>
            </a:ln>
            <a:extLst/>
          </p:spPr>
          <p:txBody>
            <a:bodyPr/>
            <a:lstStyle/>
            <a:p>
              <a:pPr>
                <a:defRPr/>
              </a:pPr>
              <a:endParaRPr lang="en-AU" dirty="0"/>
            </a:p>
          </p:txBody>
        </p:sp>
        <p:sp>
          <p:nvSpPr>
            <p:cNvPr id="9" name="Rectangle 6"/>
            <p:cNvSpPr>
              <a:spLocks noChangeArrowheads="1"/>
            </p:cNvSpPr>
            <p:nvPr userDrawn="1"/>
          </p:nvSpPr>
          <p:spPr bwMode="auto">
            <a:xfrm>
              <a:off x="1588" y="6367463"/>
              <a:ext cx="9142412" cy="490537"/>
            </a:xfrm>
            <a:prstGeom prst="rect">
              <a:avLst/>
            </a:prstGeom>
            <a:solidFill>
              <a:schemeClr val="accent2"/>
            </a:solidFill>
            <a:ln>
              <a:noFill/>
            </a:ln>
            <a:extLst/>
          </p:spPr>
          <p:txBody>
            <a:bodyPr/>
            <a:lstStyle/>
            <a:p>
              <a:pPr>
                <a:defRPr/>
              </a:pPr>
              <a:endParaRPr lang="en-AU" dirty="0"/>
            </a:p>
          </p:txBody>
        </p:sp>
        <p:sp>
          <p:nvSpPr>
            <p:cNvPr id="10" name="Rectangle 7"/>
            <p:cNvSpPr>
              <a:spLocks noChangeArrowheads="1"/>
            </p:cNvSpPr>
            <p:nvPr userDrawn="1"/>
          </p:nvSpPr>
          <p:spPr bwMode="auto">
            <a:xfrm>
              <a:off x="1588" y="6367463"/>
              <a:ext cx="9142412" cy="490537"/>
            </a:xfrm>
            <a:prstGeom prst="rect">
              <a:avLst/>
            </a:prstGeom>
            <a:noFill/>
            <a:ln>
              <a:noFill/>
            </a:ln>
            <a:extLst/>
          </p:spPr>
          <p:txBody>
            <a:bodyPr/>
            <a:lstStyle/>
            <a:p>
              <a:pPr>
                <a:defRPr/>
              </a:pPr>
              <a:endParaRPr lang="en-AU" dirty="0"/>
            </a:p>
          </p:txBody>
        </p:sp>
        <p:sp>
          <p:nvSpPr>
            <p:cNvPr id="11" name="Freeform 8"/>
            <p:cNvSpPr>
              <a:spLocks noEditPoints="1"/>
            </p:cNvSpPr>
            <p:nvPr userDrawn="1"/>
          </p:nvSpPr>
          <p:spPr bwMode="auto">
            <a:xfrm>
              <a:off x="1588" y="6065837"/>
              <a:ext cx="9142412" cy="690562"/>
            </a:xfrm>
            <a:custGeom>
              <a:avLst/>
              <a:gdLst>
                <a:gd name="T0" fmla="*/ 2880 w 2880"/>
                <a:gd name="T1" fmla="*/ 14 h 217"/>
                <a:gd name="T2" fmla="*/ 2817 w 2880"/>
                <a:gd name="T3" fmla="*/ 14 h 217"/>
                <a:gd name="T4" fmla="*/ 2486 w 2880"/>
                <a:gd name="T5" fmla="*/ 95 h 217"/>
                <a:gd name="T6" fmla="*/ 2486 w 2880"/>
                <a:gd name="T7" fmla="*/ 95 h 217"/>
                <a:gd name="T8" fmla="*/ 2880 w 2880"/>
                <a:gd name="T9" fmla="*/ 95 h 217"/>
                <a:gd name="T10" fmla="*/ 2880 w 2880"/>
                <a:gd name="T11" fmla="*/ 217 h 217"/>
                <a:gd name="T12" fmla="*/ 2880 w 2880"/>
                <a:gd name="T13" fmla="*/ 217 h 217"/>
                <a:gd name="T14" fmla="*/ 2880 w 2880"/>
                <a:gd name="T15" fmla="*/ 14 h 217"/>
                <a:gd name="T16" fmla="*/ 2171 w 2880"/>
                <a:gd name="T17" fmla="*/ 0 h 217"/>
                <a:gd name="T18" fmla="*/ 0 w 2880"/>
                <a:gd name="T19" fmla="*/ 0 h 217"/>
                <a:gd name="T20" fmla="*/ 0 w 2880"/>
                <a:gd name="T21" fmla="*/ 95 h 217"/>
                <a:gd name="T22" fmla="*/ 2486 w 2880"/>
                <a:gd name="T23" fmla="*/ 95 h 217"/>
                <a:gd name="T24" fmla="*/ 2486 w 2880"/>
                <a:gd name="T25" fmla="*/ 95 h 217"/>
                <a:gd name="T26" fmla="*/ 2486 w 2880"/>
                <a:gd name="T27" fmla="*/ 95 h 217"/>
                <a:gd name="T28" fmla="*/ 2486 w 2880"/>
                <a:gd name="T29" fmla="*/ 95 h 217"/>
                <a:gd name="T30" fmla="*/ 2171 w 2880"/>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0" h="217">
                  <a:moveTo>
                    <a:pt x="2880" y="14"/>
                  </a:moveTo>
                  <a:cubicBezTo>
                    <a:pt x="2817" y="14"/>
                    <a:pt x="2817" y="14"/>
                    <a:pt x="2817" y="14"/>
                  </a:cubicBezTo>
                  <a:cubicBezTo>
                    <a:pt x="2616" y="14"/>
                    <a:pt x="2542" y="74"/>
                    <a:pt x="2486" y="95"/>
                  </a:cubicBezTo>
                  <a:cubicBezTo>
                    <a:pt x="2486" y="95"/>
                    <a:pt x="2486" y="95"/>
                    <a:pt x="2486" y="95"/>
                  </a:cubicBezTo>
                  <a:cubicBezTo>
                    <a:pt x="2880" y="95"/>
                    <a:pt x="2880" y="95"/>
                    <a:pt x="2880" y="95"/>
                  </a:cubicBezTo>
                  <a:cubicBezTo>
                    <a:pt x="2880" y="217"/>
                    <a:pt x="2880" y="217"/>
                    <a:pt x="2880" y="217"/>
                  </a:cubicBezTo>
                  <a:cubicBezTo>
                    <a:pt x="2880" y="217"/>
                    <a:pt x="2880" y="217"/>
                    <a:pt x="2880" y="217"/>
                  </a:cubicBezTo>
                  <a:cubicBezTo>
                    <a:pt x="2880" y="14"/>
                    <a:pt x="2880" y="14"/>
                    <a:pt x="2880" y="14"/>
                  </a:cubicBezTo>
                  <a:moveTo>
                    <a:pt x="2171" y="0"/>
                  </a:moveTo>
                  <a:cubicBezTo>
                    <a:pt x="0" y="0"/>
                    <a:pt x="0" y="0"/>
                    <a:pt x="0" y="0"/>
                  </a:cubicBezTo>
                  <a:cubicBezTo>
                    <a:pt x="0" y="95"/>
                    <a:pt x="0" y="95"/>
                    <a:pt x="0" y="95"/>
                  </a:cubicBezTo>
                  <a:cubicBezTo>
                    <a:pt x="2486" y="95"/>
                    <a:pt x="2486" y="95"/>
                    <a:pt x="2486" y="95"/>
                  </a:cubicBezTo>
                  <a:cubicBezTo>
                    <a:pt x="2486" y="95"/>
                    <a:pt x="2486" y="95"/>
                    <a:pt x="2486" y="95"/>
                  </a:cubicBezTo>
                  <a:cubicBezTo>
                    <a:pt x="2486" y="95"/>
                    <a:pt x="2486" y="95"/>
                    <a:pt x="2486" y="95"/>
                  </a:cubicBezTo>
                  <a:cubicBezTo>
                    <a:pt x="2486" y="95"/>
                    <a:pt x="2486" y="95"/>
                    <a:pt x="2486" y="95"/>
                  </a:cubicBezTo>
                  <a:cubicBezTo>
                    <a:pt x="2419" y="39"/>
                    <a:pt x="2306" y="0"/>
                    <a:pt x="2171" y="0"/>
                  </a:cubicBezTo>
                </a:path>
              </a:pathLst>
            </a:custGeom>
            <a:solidFill>
              <a:srgbClr val="BFBFBF"/>
            </a:solidFill>
            <a:ln>
              <a:noFill/>
            </a:ln>
            <a:extLst/>
          </p:spPr>
          <p:txBody>
            <a:bodyPr/>
            <a:lstStyle/>
            <a:p>
              <a:pPr>
                <a:defRPr/>
              </a:pPr>
              <a:endParaRPr lang="en-AU" dirty="0"/>
            </a:p>
          </p:txBody>
        </p:sp>
        <p:sp>
          <p:nvSpPr>
            <p:cNvPr id="12" name="Freeform 9"/>
            <p:cNvSpPr>
              <a:spLocks noEditPoints="1"/>
            </p:cNvSpPr>
            <p:nvPr userDrawn="1"/>
          </p:nvSpPr>
          <p:spPr bwMode="auto">
            <a:xfrm>
              <a:off x="1588" y="6367463"/>
              <a:ext cx="9142412" cy="388937"/>
            </a:xfrm>
            <a:custGeom>
              <a:avLst/>
              <a:gdLst>
                <a:gd name="T0" fmla="*/ 2486 w 2880"/>
                <a:gd name="T1" fmla="*/ 0 h 122"/>
                <a:gd name="T2" fmla="*/ 0 w 2880"/>
                <a:gd name="T3" fmla="*/ 0 h 122"/>
                <a:gd name="T4" fmla="*/ 0 w 2880"/>
                <a:gd name="T5" fmla="*/ 13 h 122"/>
                <a:gd name="T6" fmla="*/ 2289 w 2880"/>
                <a:gd name="T7" fmla="*/ 13 h 122"/>
                <a:gd name="T8" fmla="*/ 2486 w 2880"/>
                <a:gd name="T9" fmla="*/ 0 h 122"/>
                <a:gd name="T10" fmla="*/ 2880 w 2880"/>
                <a:gd name="T11" fmla="*/ 0 h 122"/>
                <a:gd name="T12" fmla="*/ 2486 w 2880"/>
                <a:gd name="T13" fmla="*/ 0 h 122"/>
                <a:gd name="T14" fmla="*/ 2813 w 2880"/>
                <a:gd name="T15" fmla="*/ 122 h 122"/>
                <a:gd name="T16" fmla="*/ 2880 w 2880"/>
                <a:gd name="T17" fmla="*/ 122 h 122"/>
                <a:gd name="T18" fmla="*/ 2880 w 2880"/>
                <a:gd name="T1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122">
                  <a:moveTo>
                    <a:pt x="2486" y="0"/>
                  </a:moveTo>
                  <a:cubicBezTo>
                    <a:pt x="0" y="0"/>
                    <a:pt x="0" y="0"/>
                    <a:pt x="0" y="0"/>
                  </a:cubicBezTo>
                  <a:cubicBezTo>
                    <a:pt x="0" y="13"/>
                    <a:pt x="0" y="13"/>
                    <a:pt x="0" y="13"/>
                  </a:cubicBezTo>
                  <a:cubicBezTo>
                    <a:pt x="2289" y="13"/>
                    <a:pt x="2289" y="13"/>
                    <a:pt x="2289" y="13"/>
                  </a:cubicBezTo>
                  <a:cubicBezTo>
                    <a:pt x="2418" y="13"/>
                    <a:pt x="2459" y="10"/>
                    <a:pt x="2486" y="0"/>
                  </a:cubicBezTo>
                  <a:moveTo>
                    <a:pt x="2880" y="0"/>
                  </a:moveTo>
                  <a:cubicBezTo>
                    <a:pt x="2486" y="0"/>
                    <a:pt x="2486" y="0"/>
                    <a:pt x="2486" y="0"/>
                  </a:cubicBezTo>
                  <a:cubicBezTo>
                    <a:pt x="2554" y="56"/>
                    <a:pt x="2645" y="122"/>
                    <a:pt x="2813" y="122"/>
                  </a:cubicBezTo>
                  <a:cubicBezTo>
                    <a:pt x="2854" y="122"/>
                    <a:pt x="2880" y="122"/>
                    <a:pt x="2880" y="122"/>
                  </a:cubicBezTo>
                  <a:cubicBezTo>
                    <a:pt x="2880" y="0"/>
                    <a:pt x="2880" y="0"/>
                    <a:pt x="2880" y="0"/>
                  </a:cubicBezTo>
                </a:path>
              </a:pathLst>
            </a:custGeom>
            <a:solidFill>
              <a:schemeClr val="accent2">
                <a:lumMod val="75000"/>
              </a:schemeClr>
            </a:solidFill>
            <a:ln>
              <a:noFill/>
            </a:ln>
            <a:extLst/>
          </p:spPr>
          <p:txBody>
            <a:bodyPr/>
            <a:lstStyle/>
            <a:p>
              <a:pPr>
                <a:defRPr/>
              </a:pPr>
              <a:endParaRPr lang="en-AU" dirty="0"/>
            </a:p>
          </p:txBody>
        </p:sp>
        <p:sp>
          <p:nvSpPr>
            <p:cNvPr id="13" name="Freeform 10"/>
            <p:cNvSpPr>
              <a:spLocks/>
            </p:cNvSpPr>
            <p:nvPr userDrawn="1"/>
          </p:nvSpPr>
          <p:spPr bwMode="auto">
            <a:xfrm>
              <a:off x="1588" y="6110288"/>
              <a:ext cx="7891462" cy="298450"/>
            </a:xfrm>
            <a:custGeom>
              <a:avLst/>
              <a:gdLst>
                <a:gd name="T0" fmla="*/ 2486 w 2486"/>
                <a:gd name="T1" fmla="*/ 81 h 94"/>
                <a:gd name="T2" fmla="*/ 2171 w 2486"/>
                <a:gd name="T3" fmla="*/ 0 h 94"/>
                <a:gd name="T4" fmla="*/ 0 w 2486"/>
                <a:gd name="T5" fmla="*/ 0 h 94"/>
                <a:gd name="T6" fmla="*/ 0 w 2486"/>
                <a:gd name="T7" fmla="*/ 94 h 94"/>
                <a:gd name="T8" fmla="*/ 2289 w 2486"/>
                <a:gd name="T9" fmla="*/ 94 h 94"/>
                <a:gd name="T10" fmla="*/ 2486 w 2486"/>
                <a:gd name="T11" fmla="*/ 81 h 94"/>
              </a:gdLst>
              <a:ahLst/>
              <a:cxnLst>
                <a:cxn ang="0">
                  <a:pos x="T0" y="T1"/>
                </a:cxn>
                <a:cxn ang="0">
                  <a:pos x="T2" y="T3"/>
                </a:cxn>
                <a:cxn ang="0">
                  <a:pos x="T4" y="T5"/>
                </a:cxn>
                <a:cxn ang="0">
                  <a:pos x="T6" y="T7"/>
                </a:cxn>
                <a:cxn ang="0">
                  <a:pos x="T8" y="T9"/>
                </a:cxn>
                <a:cxn ang="0">
                  <a:pos x="T10" y="T11"/>
                </a:cxn>
              </a:cxnLst>
              <a:rect l="0" t="0" r="r" b="b"/>
              <a:pathLst>
                <a:path w="2486" h="94">
                  <a:moveTo>
                    <a:pt x="2486" y="81"/>
                  </a:moveTo>
                  <a:cubicBezTo>
                    <a:pt x="2410" y="38"/>
                    <a:pt x="2306" y="0"/>
                    <a:pt x="2171" y="0"/>
                  </a:cubicBezTo>
                  <a:cubicBezTo>
                    <a:pt x="0" y="0"/>
                    <a:pt x="0" y="0"/>
                    <a:pt x="0" y="0"/>
                  </a:cubicBezTo>
                  <a:cubicBezTo>
                    <a:pt x="0" y="94"/>
                    <a:pt x="0" y="94"/>
                    <a:pt x="0" y="94"/>
                  </a:cubicBezTo>
                  <a:cubicBezTo>
                    <a:pt x="2289" y="94"/>
                    <a:pt x="2289" y="94"/>
                    <a:pt x="2289" y="94"/>
                  </a:cubicBezTo>
                  <a:cubicBezTo>
                    <a:pt x="2418" y="94"/>
                    <a:pt x="2459" y="91"/>
                    <a:pt x="2486" y="81"/>
                  </a:cubicBezTo>
                </a:path>
              </a:pathLst>
            </a:custGeom>
            <a:solidFill>
              <a:schemeClr val="accent1"/>
            </a:solidFill>
            <a:ln>
              <a:noFill/>
            </a:ln>
            <a:extLst/>
          </p:spPr>
          <p:txBody>
            <a:bodyPr/>
            <a:lstStyle/>
            <a:p>
              <a:pPr>
                <a:defRPr/>
              </a:pPr>
              <a:endParaRPr lang="en-AU" dirty="0"/>
            </a:p>
          </p:txBody>
        </p:sp>
        <p:sp>
          <p:nvSpPr>
            <p:cNvPr id="14" name="Freeform 11"/>
            <p:cNvSpPr>
              <a:spLocks/>
            </p:cNvSpPr>
            <p:nvPr userDrawn="1"/>
          </p:nvSpPr>
          <p:spPr bwMode="auto">
            <a:xfrm>
              <a:off x="7893050" y="6110285"/>
              <a:ext cx="1250950" cy="601662"/>
            </a:xfrm>
            <a:custGeom>
              <a:avLst/>
              <a:gdLst>
                <a:gd name="T0" fmla="*/ 331 w 394"/>
                <a:gd name="T1" fmla="*/ 0 h 189"/>
                <a:gd name="T2" fmla="*/ 0 w 394"/>
                <a:gd name="T3" fmla="*/ 81 h 189"/>
                <a:gd name="T4" fmla="*/ 327 w 394"/>
                <a:gd name="T5" fmla="*/ 189 h 189"/>
                <a:gd name="T6" fmla="*/ 394 w 394"/>
                <a:gd name="T7" fmla="*/ 189 h 189"/>
                <a:gd name="T8" fmla="*/ 394 w 394"/>
                <a:gd name="T9" fmla="*/ 0 h 189"/>
                <a:gd name="T10" fmla="*/ 331 w 394"/>
                <a:gd name="T11" fmla="*/ 0 h 189"/>
              </a:gdLst>
              <a:ahLst/>
              <a:cxnLst>
                <a:cxn ang="0">
                  <a:pos x="T0" y="T1"/>
                </a:cxn>
                <a:cxn ang="0">
                  <a:pos x="T2" y="T3"/>
                </a:cxn>
                <a:cxn ang="0">
                  <a:pos x="T4" y="T5"/>
                </a:cxn>
                <a:cxn ang="0">
                  <a:pos x="T6" y="T7"/>
                </a:cxn>
                <a:cxn ang="0">
                  <a:pos x="T8" y="T9"/>
                </a:cxn>
                <a:cxn ang="0">
                  <a:pos x="T10" y="T11"/>
                </a:cxn>
              </a:cxnLst>
              <a:rect l="0" t="0" r="r" b="b"/>
              <a:pathLst>
                <a:path w="394" h="189">
                  <a:moveTo>
                    <a:pt x="331" y="0"/>
                  </a:moveTo>
                  <a:cubicBezTo>
                    <a:pt x="130" y="0"/>
                    <a:pt x="56" y="60"/>
                    <a:pt x="0" y="81"/>
                  </a:cubicBezTo>
                  <a:cubicBezTo>
                    <a:pt x="89" y="131"/>
                    <a:pt x="159" y="189"/>
                    <a:pt x="327" y="189"/>
                  </a:cubicBezTo>
                  <a:cubicBezTo>
                    <a:pt x="368" y="189"/>
                    <a:pt x="394" y="189"/>
                    <a:pt x="394" y="189"/>
                  </a:cubicBezTo>
                  <a:cubicBezTo>
                    <a:pt x="394" y="0"/>
                    <a:pt x="394" y="0"/>
                    <a:pt x="394" y="0"/>
                  </a:cubicBezTo>
                  <a:lnTo>
                    <a:pt x="331" y="0"/>
                  </a:lnTo>
                  <a:close/>
                </a:path>
              </a:pathLst>
            </a:custGeom>
            <a:solidFill>
              <a:srgbClr val="F7F7F7"/>
            </a:solidFill>
            <a:ln>
              <a:noFill/>
            </a:ln>
            <a:extLst/>
          </p:spPr>
          <p:txBody>
            <a:bodyPr/>
            <a:lstStyle/>
            <a:p>
              <a:pPr>
                <a:defRPr/>
              </a:pPr>
              <a:endParaRPr lang="en-AU" dirty="0"/>
            </a:p>
          </p:txBody>
        </p:sp>
        <p:sp>
          <p:nvSpPr>
            <p:cNvPr id="15" name="AutoShape 81"/>
            <p:cNvSpPr>
              <a:spLocks noChangeAspect="1" noChangeArrowheads="1" noTextEdit="1"/>
            </p:cNvSpPr>
            <p:nvPr/>
          </p:nvSpPr>
          <p:spPr bwMode="auto">
            <a:xfrm>
              <a:off x="-9525" y="6051550"/>
              <a:ext cx="9169400" cy="849313"/>
            </a:xfrm>
            <a:prstGeom prst="rect">
              <a:avLst/>
            </a:prstGeom>
            <a:noFill/>
            <a:ln w="9525">
              <a:noFill/>
              <a:miter lim="800000"/>
              <a:headEnd/>
              <a:tailEnd/>
            </a:ln>
          </p:spPr>
          <p:txBody>
            <a:bodyPr/>
            <a:lstStyle/>
            <a:p>
              <a:pPr>
                <a:defRPr/>
              </a:pPr>
              <a:endParaRPr lang="en-US" dirty="0"/>
            </a:p>
          </p:txBody>
        </p:sp>
        <p:sp>
          <p:nvSpPr>
            <p:cNvPr id="16" name="Rectangle 84"/>
            <p:cNvSpPr>
              <a:spLocks noChangeArrowheads="1"/>
            </p:cNvSpPr>
            <p:nvPr/>
          </p:nvSpPr>
          <p:spPr bwMode="auto">
            <a:xfrm>
              <a:off x="-9525" y="6356350"/>
              <a:ext cx="9167813" cy="544513"/>
            </a:xfrm>
            <a:prstGeom prst="rect">
              <a:avLst/>
            </a:prstGeom>
            <a:noFill/>
            <a:ln w="9525">
              <a:noFill/>
              <a:miter lim="800000"/>
              <a:headEnd/>
              <a:tailEnd/>
            </a:ln>
          </p:spPr>
          <p:txBody>
            <a:bodyPr/>
            <a:lstStyle/>
            <a:p>
              <a:pPr>
                <a:defRPr/>
              </a:pPr>
              <a:endParaRPr lang="en-US" dirty="0"/>
            </a:p>
          </p:txBody>
        </p:sp>
        <p:pic>
          <p:nvPicPr>
            <p:cNvPr id="17" name="Picture 78"/>
            <p:cNvPicPr>
              <a:picLocks noChangeAspect="1" noChangeArrowheads="1"/>
            </p:cNvPicPr>
            <p:nvPr/>
          </p:nvPicPr>
          <p:blipFill>
            <a:blip r:embed="rId16" cstate="print"/>
            <a:srcRect/>
            <a:stretch>
              <a:fillRect/>
            </a:stretch>
          </p:blipFill>
          <p:spPr bwMode="auto">
            <a:xfrm>
              <a:off x="8459788" y="6191250"/>
              <a:ext cx="454025" cy="454025"/>
            </a:xfrm>
            <a:prstGeom prst="rect">
              <a:avLst/>
            </a:prstGeom>
            <a:noFill/>
            <a:ln w="9525">
              <a:noFill/>
              <a:miter lim="800000"/>
              <a:headEnd/>
              <a:tailEnd/>
            </a:ln>
          </p:spPr>
        </p:pic>
      </p:grpSp>
      <p:sp>
        <p:nvSpPr>
          <p:cNvPr id="2" name="Title Placeholder 1"/>
          <p:cNvSpPr>
            <a:spLocks noGrp="1"/>
          </p:cNvSpPr>
          <p:nvPr>
            <p:ph type="title"/>
          </p:nvPr>
        </p:nvSpPr>
        <p:spPr>
          <a:xfrm>
            <a:off x="358776" y="274638"/>
            <a:ext cx="8461374" cy="852487"/>
          </a:xfrm>
          <a:prstGeom prst="rect">
            <a:avLst/>
          </a:prstGeom>
        </p:spPr>
        <p:txBody>
          <a:bodyPr vert="horz" lIns="0" tIns="0" rIns="0" bIns="0" rtlCol="0" anchor="t" anchorCtr="0">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358775" y="1268413"/>
            <a:ext cx="8461375" cy="4572855"/>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3"/>
          </p:nvPr>
        </p:nvSpPr>
        <p:spPr>
          <a:xfrm>
            <a:off x="677991" y="6504332"/>
            <a:ext cx="6083845" cy="124274"/>
          </a:xfrm>
          <a:prstGeom prst="rect">
            <a:avLst/>
          </a:prstGeom>
        </p:spPr>
        <p:txBody>
          <a:bodyPr vert="horz" lIns="0" tIns="0" rIns="0" bIns="0" rtlCol="0" anchor="ctr"/>
          <a:lstStyle>
            <a:lvl1pPr algn="l">
              <a:defRPr sz="900">
                <a:solidFill>
                  <a:srgbClr val="FFFFFF"/>
                </a:solidFill>
              </a:defRPr>
            </a:lvl1pPr>
          </a:lstStyle>
          <a:p>
            <a:r>
              <a:rPr lang="en-AU" dirty="0" smtClean="0"/>
              <a:t>Presentation title  |  Presenter name</a:t>
            </a:r>
            <a:endParaRPr lang="en-AU" dirty="0"/>
          </a:p>
        </p:txBody>
      </p:sp>
      <p:sp>
        <p:nvSpPr>
          <p:cNvPr id="1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
        <p:nvSpPr>
          <p:cNvPr id="36" name="AutoShape 4"/>
          <p:cNvSpPr>
            <a:spLocks noChangeAspect="1" noChangeArrowheads="1" noTextEdit="1"/>
          </p:cNvSpPr>
          <p:nvPr userDrawn="1"/>
        </p:nvSpPr>
        <p:spPr bwMode="auto">
          <a:xfrm>
            <a:off x="3175" y="3326606"/>
            <a:ext cx="9161463" cy="801687"/>
          </a:xfrm>
          <a:prstGeom prst="rect">
            <a:avLst/>
          </a:prstGeom>
          <a:noFill/>
          <a:ln>
            <a:noFill/>
          </a:ln>
          <a:extLst/>
        </p:spPr>
        <p:txBody>
          <a:bodyPr/>
          <a:lstStyle/>
          <a:p>
            <a:pPr>
              <a:defRPr/>
            </a:pPr>
            <a:endParaRPr lang="en-AU" dirty="0"/>
          </a:p>
        </p:txBody>
      </p:sp>
      <p:sp>
        <p:nvSpPr>
          <p:cNvPr id="38" name="Rectangle 7"/>
          <p:cNvSpPr>
            <a:spLocks noChangeArrowheads="1"/>
          </p:cNvSpPr>
          <p:nvPr userDrawn="1"/>
        </p:nvSpPr>
        <p:spPr bwMode="auto">
          <a:xfrm>
            <a:off x="12701" y="3637756"/>
            <a:ext cx="9142412" cy="490537"/>
          </a:xfrm>
          <a:prstGeom prst="rect">
            <a:avLst/>
          </a:prstGeom>
          <a:noFill/>
          <a:ln>
            <a:noFill/>
          </a:ln>
          <a:extLst/>
        </p:spPr>
        <p:txBody>
          <a:bodyPr/>
          <a:lstStyle/>
          <a:p>
            <a:pPr>
              <a:defRPr/>
            </a:pPr>
            <a:endParaRPr lang="en-AU" dirty="0"/>
          </a:p>
        </p:txBody>
      </p:sp>
      <p:sp>
        <p:nvSpPr>
          <p:cNvPr id="43" name="AutoShape 81"/>
          <p:cNvSpPr>
            <a:spLocks noChangeAspect="1" noChangeArrowheads="1" noTextEdit="1"/>
          </p:cNvSpPr>
          <p:nvPr/>
        </p:nvSpPr>
        <p:spPr bwMode="auto">
          <a:xfrm>
            <a:off x="1588" y="3321843"/>
            <a:ext cx="9169400" cy="849313"/>
          </a:xfrm>
          <a:prstGeom prst="rect">
            <a:avLst/>
          </a:prstGeom>
          <a:noFill/>
          <a:ln w="9525">
            <a:noFill/>
            <a:miter lim="800000"/>
            <a:headEnd/>
            <a:tailEnd/>
          </a:ln>
        </p:spPr>
        <p:txBody>
          <a:bodyPr/>
          <a:lstStyle/>
          <a:p>
            <a:pPr>
              <a:defRPr/>
            </a:pPr>
            <a:endParaRPr lang="en-US" dirty="0"/>
          </a:p>
        </p:txBody>
      </p:sp>
      <p:sp>
        <p:nvSpPr>
          <p:cNvPr id="44" name="Rectangle 84"/>
          <p:cNvSpPr>
            <a:spLocks noChangeArrowheads="1"/>
          </p:cNvSpPr>
          <p:nvPr/>
        </p:nvSpPr>
        <p:spPr bwMode="auto">
          <a:xfrm>
            <a:off x="1588" y="3626643"/>
            <a:ext cx="9167813" cy="544513"/>
          </a:xfrm>
          <a:prstGeom prst="rect">
            <a:avLst/>
          </a:prstGeom>
          <a:noFill/>
          <a:ln w="9525">
            <a:noFill/>
            <a:miter lim="800000"/>
            <a:headEnd/>
            <a:tailEnd/>
          </a:ln>
        </p:spPr>
        <p:txBody>
          <a:bodyPr/>
          <a:lstStyle/>
          <a:p>
            <a:pPr>
              <a:defRPr/>
            </a:pPr>
            <a:endParaRPr lang="en-US" dirty="0"/>
          </a:p>
        </p:txBody>
      </p:sp>
    </p:spTree>
    <p:extLst>
      <p:ext uri="{BB962C8B-B14F-4D97-AF65-F5344CB8AC3E}">
        <p14:creationId xmlns:p14="http://schemas.microsoft.com/office/powerpoint/2010/main" val="272393542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49" r:id="rId3"/>
    <p:sldLayoutId id="2147483650" r:id="rId4"/>
    <p:sldLayoutId id="2147483655" r:id="rId5"/>
    <p:sldLayoutId id="2147483680" r:id="rId6"/>
    <p:sldLayoutId id="2147483679" r:id="rId7"/>
    <p:sldLayoutId id="2147483661" r:id="rId8"/>
    <p:sldLayoutId id="2147483663" r:id="rId9"/>
    <p:sldLayoutId id="2147483664" r:id="rId10"/>
    <p:sldLayoutId id="2147483667" r:id="rId11"/>
    <p:sldLayoutId id="2147483665" r:id="rId12"/>
    <p:sldLayoutId id="2147483682" r:id="rId13"/>
    <p:sldLayoutId id="2147483681" r:id="rId14"/>
  </p:sldLayoutIdLst>
  <p:timing>
    <p:tnLst>
      <p:par>
        <p:cTn id="1" dur="indefinite" restart="never" nodeType="tmRoot"/>
      </p:par>
    </p:tnLst>
  </p:timing>
  <p:hf hdr="0" dt="0"/>
  <p:txStyles>
    <p:titleStyle>
      <a:lvl1pPr algn="l" defTabSz="914400" rtl="0" eaLnBrk="1" latinLnBrk="0" hangingPunct="1">
        <a:spcBef>
          <a:spcPct val="0"/>
        </a:spcBef>
        <a:buNone/>
        <a:defRPr sz="3600" b="1" kern="1200">
          <a:solidFill>
            <a:schemeClr val="accent2"/>
          </a:solidFill>
          <a:latin typeface="+mj-lt"/>
          <a:ea typeface="+mj-ea"/>
          <a:cs typeface="+mj-cs"/>
        </a:defRPr>
      </a:lvl1pPr>
    </p:titleStyle>
    <p:bodyStyle>
      <a:lvl1pPr marL="216000" indent="-216000" algn="l" defTabSz="914400" rtl="0" eaLnBrk="1" latinLnBrk="0" hangingPunct="1">
        <a:lnSpc>
          <a:spcPct val="90000"/>
        </a:lnSpc>
        <a:spcBef>
          <a:spcPts val="600"/>
        </a:spcBef>
        <a:buFont typeface="Arial" pitchFamily="34" charset="0"/>
        <a:buChar char="•"/>
        <a:defRPr sz="2400" kern="1200">
          <a:solidFill>
            <a:schemeClr val="tx1"/>
          </a:solidFill>
          <a:latin typeface="+mn-lt"/>
          <a:ea typeface="+mn-ea"/>
          <a:cs typeface="+mn-cs"/>
        </a:defRPr>
      </a:lvl1pPr>
      <a:lvl2pPr marL="432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2pPr>
      <a:lvl3pPr marL="648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3pPr>
      <a:lvl4pPr marL="864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4pPr>
      <a:lvl5pPr marL="1080000" indent="-216000" algn="l" defTabSz="914400" rtl="0" eaLnBrk="1" latinLnBrk="0" hangingPunct="1">
        <a:lnSpc>
          <a:spcPct val="90000"/>
        </a:lnSpc>
        <a:spcBef>
          <a:spcPts val="600"/>
        </a:spcBef>
        <a:buFont typeface="Calibri" pitchFamily="34" charset="0"/>
        <a:buChar char="•"/>
        <a:tabLst/>
        <a:defRPr sz="18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hyperlink" Target="mailto:csiroenquiries@csiro.au"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60000" y="3114927"/>
            <a:ext cx="8467494" cy="1080000"/>
          </a:xfrm>
        </p:spPr>
        <p:txBody>
          <a:bodyPr>
            <a:normAutofit fontScale="90000"/>
          </a:bodyPr>
          <a:lstStyle/>
          <a:p>
            <a:r>
              <a:rPr lang="en-AU" dirty="0" smtClean="0"/>
              <a:t>Changes in Heating and Cooling demand across Australia</a:t>
            </a:r>
            <a:endParaRPr lang="en-AU" dirty="0"/>
          </a:p>
        </p:txBody>
      </p:sp>
      <p:sp>
        <p:nvSpPr>
          <p:cNvPr id="9" name="Text Placeholder 8"/>
          <p:cNvSpPr>
            <a:spLocks noGrp="1"/>
          </p:cNvSpPr>
          <p:nvPr>
            <p:ph type="body" sz="quarter" idx="17"/>
          </p:nvPr>
        </p:nvSpPr>
        <p:spPr/>
        <p:txBody>
          <a:bodyPr/>
          <a:lstStyle/>
          <a:p>
            <a:r>
              <a:rPr lang="en-AU" dirty="0" smtClean="0"/>
              <a:t>CSIRO ENERGY</a:t>
            </a:r>
          </a:p>
        </p:txBody>
      </p:sp>
      <p:sp>
        <p:nvSpPr>
          <p:cNvPr id="12" name="Footer Placeholder 2"/>
          <p:cNvSpPr txBox="1">
            <a:spLocks/>
          </p:cNvSpPr>
          <p:nvPr/>
        </p:nvSpPr>
        <p:spPr bwMode="auto">
          <a:xfrm>
            <a:off x="360363" y="4700964"/>
            <a:ext cx="8042275" cy="250825"/>
          </a:xfrm>
          <a:prstGeom prst="rect">
            <a:avLst/>
          </a:prstGeom>
          <a:noFill/>
          <a:ln w="9525">
            <a:noFill/>
            <a:miter lim="800000"/>
            <a:headEnd/>
            <a:tailEnd/>
          </a:ln>
        </p:spPr>
        <p:txBody>
          <a:bodyPr lIns="0" tIns="0" rIns="0" bIns="0"/>
          <a:lstStyle/>
          <a:p>
            <a:r>
              <a:rPr lang="en-AU" sz="1600" b="1" dirty="0" smtClean="0">
                <a:solidFill>
                  <a:schemeClr val="bg1"/>
                </a:solidFill>
                <a:latin typeface="Calibri" pitchFamily="34" charset="0"/>
              </a:rPr>
              <a:t>Dr Mark Goldsworthy</a:t>
            </a:r>
            <a:r>
              <a:rPr lang="en-AU" sz="1600" dirty="0" smtClean="0">
                <a:solidFill>
                  <a:schemeClr val="bg1"/>
                </a:solidFill>
                <a:latin typeface="Calibri" pitchFamily="34" charset="0"/>
              </a:rPr>
              <a:t>|  Researcher</a:t>
            </a:r>
            <a:endParaRPr lang="en-US" sz="1600" dirty="0">
              <a:solidFill>
                <a:schemeClr val="bg1"/>
              </a:solidFill>
              <a:latin typeface="Calibri" pitchFamily="34" charset="0"/>
            </a:endParaRPr>
          </a:p>
        </p:txBody>
      </p:sp>
      <p:sp>
        <p:nvSpPr>
          <p:cNvPr id="13" name="Footer Placeholder 2"/>
          <p:cNvSpPr txBox="1">
            <a:spLocks/>
          </p:cNvSpPr>
          <p:nvPr/>
        </p:nvSpPr>
        <p:spPr bwMode="auto">
          <a:xfrm>
            <a:off x="361950" y="4962901"/>
            <a:ext cx="8042275" cy="252413"/>
          </a:xfrm>
          <a:prstGeom prst="rect">
            <a:avLst/>
          </a:prstGeom>
          <a:noFill/>
          <a:ln w="9525">
            <a:noFill/>
            <a:miter lim="800000"/>
            <a:headEnd/>
            <a:tailEnd/>
          </a:ln>
        </p:spPr>
        <p:txBody>
          <a:bodyPr lIns="0" tIns="0" rIns="0" bIns="0"/>
          <a:lstStyle/>
          <a:p>
            <a:r>
              <a:rPr lang="en-AU" sz="1600" dirty="0" smtClean="0">
                <a:solidFill>
                  <a:schemeClr val="bg1"/>
                </a:solidFill>
                <a:latin typeface="Calibri" pitchFamily="34" charset="0"/>
              </a:rPr>
              <a:t>21</a:t>
            </a:r>
            <a:r>
              <a:rPr lang="en-AU" sz="1600" baseline="30000" dirty="0" smtClean="0">
                <a:solidFill>
                  <a:schemeClr val="bg1"/>
                </a:solidFill>
                <a:latin typeface="Calibri" pitchFamily="34" charset="0"/>
              </a:rPr>
              <a:t>th</a:t>
            </a:r>
            <a:r>
              <a:rPr lang="en-AU" sz="1600" dirty="0" smtClean="0">
                <a:solidFill>
                  <a:schemeClr val="bg1"/>
                </a:solidFill>
                <a:latin typeface="Calibri" pitchFamily="34" charset="0"/>
              </a:rPr>
              <a:t> January 2019</a:t>
            </a:r>
            <a:endParaRPr lang="en-US" sz="1600" dirty="0">
              <a:solidFill>
                <a:schemeClr val="bg1"/>
              </a:solidFill>
              <a:latin typeface="Calibri" pitchFamily="34" charset="0"/>
            </a:endParaRPr>
          </a:p>
        </p:txBody>
      </p:sp>
      <p:sp>
        <p:nvSpPr>
          <p:cNvPr id="6" name="Title 3"/>
          <p:cNvSpPr txBox="1">
            <a:spLocks/>
          </p:cNvSpPr>
          <p:nvPr/>
        </p:nvSpPr>
        <p:spPr>
          <a:xfrm>
            <a:off x="360000" y="3609852"/>
            <a:ext cx="8467494" cy="603873"/>
          </a:xfrm>
          <a:prstGeom prst="rect">
            <a:avLst/>
          </a:prstGeom>
        </p:spPr>
        <p:txBody>
          <a:bodyPr vert="horz" lIns="0" tIns="0" rIns="0" bIns="0" rtlCol="0" anchor="b" anchorCtr="0">
            <a:normAutofit/>
          </a:bodyPr>
          <a:lstStyle>
            <a:lvl1pPr algn="l" defTabSz="914400" rtl="0" eaLnBrk="1" latinLnBrk="0" hangingPunct="1">
              <a:spcBef>
                <a:spcPct val="0"/>
              </a:spcBef>
              <a:buNone/>
              <a:defRPr sz="4400" b="1" kern="1200">
                <a:solidFill>
                  <a:schemeClr val="bg1"/>
                </a:solidFill>
                <a:latin typeface="+mj-lt"/>
                <a:ea typeface="+mj-ea"/>
                <a:cs typeface="+mj-cs"/>
              </a:defRPr>
            </a:lvl1pPr>
          </a:lstStyle>
          <a:p>
            <a:endParaRPr lang="en-AU" sz="1800" b="0" dirty="0"/>
          </a:p>
        </p:txBody>
      </p:sp>
      <p:sp>
        <p:nvSpPr>
          <p:cNvPr id="2" name="TextBox 1"/>
          <p:cNvSpPr txBox="1"/>
          <p:nvPr/>
        </p:nvSpPr>
        <p:spPr>
          <a:xfrm>
            <a:off x="251520" y="4105653"/>
            <a:ext cx="3081934" cy="369332"/>
          </a:xfrm>
          <a:prstGeom prst="rect">
            <a:avLst/>
          </a:prstGeom>
          <a:noFill/>
        </p:spPr>
        <p:txBody>
          <a:bodyPr wrap="none" rtlCol="0">
            <a:spAutoFit/>
          </a:bodyPr>
          <a:lstStyle/>
          <a:p>
            <a:r>
              <a:rPr lang="en-AU" dirty="0" smtClean="0"/>
              <a:t>Analysis of historical BOM data</a:t>
            </a:r>
            <a:endParaRPr lang="en-AU" dirty="0"/>
          </a:p>
        </p:txBody>
      </p:sp>
    </p:spTree>
    <p:extLst>
      <p:ext uri="{BB962C8B-B14F-4D97-AF65-F5344CB8AC3E}">
        <p14:creationId xmlns:p14="http://schemas.microsoft.com/office/powerpoint/2010/main" val="688893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Results 5 – variations (2008-2017)</a:t>
            </a:r>
            <a:endParaRPr lang="en-AU" dirty="0"/>
          </a:p>
        </p:txBody>
      </p:sp>
      <p:sp>
        <p:nvSpPr>
          <p:cNvPr id="5" name="TextBox 4"/>
          <p:cNvSpPr txBox="1"/>
          <p:nvPr/>
        </p:nvSpPr>
        <p:spPr>
          <a:xfrm>
            <a:off x="6084168" y="5517232"/>
            <a:ext cx="1783052" cy="369332"/>
          </a:xfrm>
          <a:prstGeom prst="rect">
            <a:avLst/>
          </a:prstGeom>
          <a:noFill/>
        </p:spPr>
        <p:txBody>
          <a:bodyPr wrap="none" rtlCol="0">
            <a:spAutoFit/>
          </a:bodyPr>
          <a:lstStyle/>
          <a:p>
            <a:r>
              <a:rPr lang="en-AU" dirty="0" smtClean="0"/>
              <a:t>Peak CDD &amp; HDD</a:t>
            </a:r>
            <a:endParaRPr lang="en-AU" dirty="0"/>
          </a:p>
        </p:txBody>
      </p:sp>
      <p:pic>
        <p:nvPicPr>
          <p:cNvPr id="3" name="Picture 2"/>
          <p:cNvPicPr>
            <a:picLocks noChangeAspect="1"/>
          </p:cNvPicPr>
          <p:nvPr/>
        </p:nvPicPr>
        <p:blipFill>
          <a:blip r:embed="rId2"/>
          <a:stretch>
            <a:fillRect/>
          </a:stretch>
        </p:blipFill>
        <p:spPr>
          <a:xfrm>
            <a:off x="0" y="1628800"/>
            <a:ext cx="9144000" cy="3245842"/>
          </a:xfrm>
          <a:prstGeom prst="rect">
            <a:avLst/>
          </a:prstGeom>
        </p:spPr>
      </p:pic>
    </p:spTree>
    <p:extLst>
      <p:ext uri="{BB962C8B-B14F-4D97-AF65-F5344CB8AC3E}">
        <p14:creationId xmlns:p14="http://schemas.microsoft.com/office/powerpoint/2010/main" val="24321204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Results 6 – </a:t>
            </a:r>
            <a:r>
              <a:rPr lang="en-AU" dirty="0" smtClean="0"/>
              <a:t>correlations (1998-2017</a:t>
            </a:r>
            <a:r>
              <a:rPr lang="en-AU" dirty="0"/>
              <a:t>)</a:t>
            </a:r>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459706780"/>
                  </p:ext>
                </p:extLst>
              </p:nvPr>
            </p:nvGraphicFramePr>
            <p:xfrm>
              <a:off x="1265263" y="1115267"/>
              <a:ext cx="6648400" cy="4305629"/>
            </p:xfrm>
            <a:graphic>
              <a:graphicData uri="http://schemas.openxmlformats.org/drawingml/2006/table">
                <a:tbl>
                  <a:tblPr firstRow="1" bandRow="1">
                    <a:tableStyleId>{5C22544A-7EE6-4342-B048-85BDC9FD1C3A}</a:tableStyleId>
                  </a:tblPr>
                  <a:tblGrid>
                    <a:gridCol w="1650553"/>
                    <a:gridCol w="1080120"/>
                    <a:gridCol w="1440160"/>
                    <a:gridCol w="1301775"/>
                    <a:gridCol w="1175792"/>
                  </a:tblGrid>
                  <a:tr h="297509">
                    <a:tc>
                      <a:txBody>
                        <a:bodyPr/>
                        <a:lstStyle/>
                        <a:p>
                          <a:r>
                            <a:rPr lang="en-AU" sz="1200" dirty="0" smtClean="0"/>
                            <a:t>Parameter</a:t>
                          </a:r>
                          <a:endParaRPr lang="en-AU" sz="1200" dirty="0"/>
                        </a:p>
                      </a:txBody>
                      <a:tcPr/>
                    </a:tc>
                    <a:tc>
                      <a:txBody>
                        <a:bodyPr/>
                        <a:lstStyle/>
                        <a:p>
                          <a14:m>
                            <m:oMath xmlns:m="http://schemas.openxmlformats.org/officeDocument/2006/math">
                              <m:r>
                                <a:rPr lang="en-AU" sz="1200" i="1" smtClean="0">
                                  <a:latin typeface="Cambria Math" panose="02040503050406030204" pitchFamily="18" charset="0"/>
                                  <a:ea typeface="Cambria Math" panose="02040503050406030204" pitchFamily="18" charset="0"/>
                                </a:rPr>
                                <m:t>∆</m:t>
                              </m:r>
                            </m:oMath>
                          </a14:m>
                          <a:r>
                            <a:rPr lang="en-AU" sz="1200" dirty="0" smtClean="0"/>
                            <a:t>CDD</a:t>
                          </a:r>
                          <a:endParaRPr lang="en-AU" sz="1200" dirty="0"/>
                        </a:p>
                      </a:txBody>
                      <a:tcPr/>
                    </a:tc>
                    <a:tc>
                      <a:txBody>
                        <a:bodyPr/>
                        <a:lstStyle/>
                        <a:p>
                          <a14:m>
                            <m:oMath xmlns:m="http://schemas.openxmlformats.org/officeDocument/2006/math">
                              <m:r>
                                <a:rPr lang="en-AU" sz="1200" i="1" smtClean="0">
                                  <a:latin typeface="Cambria Math" panose="02040503050406030204" pitchFamily="18" charset="0"/>
                                  <a:ea typeface="Cambria Math" panose="02040503050406030204" pitchFamily="18" charset="0"/>
                                </a:rPr>
                                <m:t>∆</m:t>
                              </m:r>
                            </m:oMath>
                          </a14:m>
                          <a:r>
                            <a:rPr lang="en-AU" sz="1200" dirty="0" smtClean="0"/>
                            <a:t>HDD</a:t>
                          </a:r>
                          <a:endParaRPr lang="en-AU" sz="1200" dirty="0"/>
                        </a:p>
                      </a:txBody>
                      <a:tcPr/>
                    </a:tc>
                    <a:tc>
                      <a:txBody>
                        <a:bodyPr/>
                        <a:lstStyle/>
                        <a:p>
                          <a14:m>
                            <m:oMath xmlns:m="http://schemas.openxmlformats.org/officeDocument/2006/math">
                              <m:r>
                                <a:rPr lang="en-AU" sz="1200" i="1" smtClean="0">
                                  <a:latin typeface="Cambria Math" panose="02040503050406030204" pitchFamily="18" charset="0"/>
                                  <a:ea typeface="Cambria Math" panose="02040503050406030204" pitchFamily="18" charset="0"/>
                                </a:rPr>
                                <m:t>∆</m:t>
                              </m:r>
                            </m:oMath>
                          </a14:m>
                          <a:r>
                            <a:rPr lang="en-AU" sz="1200" dirty="0" err="1" smtClean="0"/>
                            <a:t>CDD</a:t>
                          </a:r>
                          <a:r>
                            <a:rPr lang="en-AU" sz="1200" baseline="-25000" dirty="0" err="1" smtClean="0"/>
                            <a:t>e</a:t>
                          </a:r>
                          <a:endParaRPr lang="en-AU"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AU" sz="1200" i="1" smtClean="0">
                                  <a:latin typeface="Cambria Math" panose="02040503050406030204" pitchFamily="18" charset="0"/>
                                  <a:ea typeface="Cambria Math" panose="02040503050406030204" pitchFamily="18" charset="0"/>
                                </a:rPr>
                                <m:t>∆</m:t>
                              </m:r>
                            </m:oMath>
                          </a14:m>
                          <a:r>
                            <a:rPr lang="en-AU" sz="1200" dirty="0" err="1" smtClean="0"/>
                            <a:t>HDD</a:t>
                          </a:r>
                          <a:r>
                            <a:rPr lang="en-AU" sz="1200" baseline="-25000" dirty="0" err="1" smtClean="0"/>
                            <a:t>e</a:t>
                          </a:r>
                          <a:endParaRPr lang="en-AU" sz="1200" dirty="0" smtClean="0"/>
                        </a:p>
                      </a:txBody>
                      <a:tcPr/>
                    </a:tc>
                  </a:tr>
                  <a:tr h="370840">
                    <a:tc>
                      <a:txBody>
                        <a:bodyPr/>
                        <a:lstStyle/>
                        <a:p>
                          <a:r>
                            <a:rPr lang="en-AU" sz="1100" dirty="0" smtClean="0"/>
                            <a:t>Population</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Negative</a:t>
                          </a:r>
                          <a:r>
                            <a:rPr lang="en-AU" sz="1100" baseline="0" dirty="0" smtClean="0"/>
                            <a:t> correlation</a:t>
                          </a:r>
                          <a:endParaRPr lang="en-AU" sz="1100" dirty="0" smtClean="0"/>
                        </a:p>
                      </a:txBody>
                      <a:tcPr/>
                    </a:tc>
                    <a:tc>
                      <a:txBody>
                        <a:bodyPr/>
                        <a:lstStyle/>
                        <a:p>
                          <a:r>
                            <a:rPr lang="en-AU" sz="1100" dirty="0" smtClean="0">
                              <a:solidFill>
                                <a:srgbClr val="FF0000"/>
                              </a:solidFill>
                            </a:rPr>
                            <a:t>Not significant</a:t>
                          </a:r>
                          <a:endParaRPr lang="en-AU" sz="1100" dirty="0">
                            <a:solidFill>
                              <a:srgbClr val="FF0000"/>
                            </a:solidFill>
                          </a:endParaRPr>
                        </a:p>
                      </a:txBody>
                      <a:tcPr/>
                    </a:tc>
                    <a:tc>
                      <a:txBody>
                        <a:bodyPr/>
                        <a:lstStyle/>
                        <a:p>
                          <a:r>
                            <a:rPr lang="en-AU" sz="1100" dirty="0" smtClean="0"/>
                            <a:t>Negative</a:t>
                          </a:r>
                          <a:r>
                            <a:rPr lang="en-AU" sz="1100" baseline="0" dirty="0" smtClean="0"/>
                            <a:t> correlation</a:t>
                          </a:r>
                          <a:endParaRPr lang="en-AU" sz="1100" dirty="0"/>
                        </a:p>
                      </a:txBody>
                      <a:tcPr/>
                    </a:tc>
                  </a:tr>
                  <a:tr h="370840">
                    <a:tc>
                      <a:txBody>
                        <a:bodyPr/>
                        <a:lstStyle/>
                        <a:p>
                          <a:r>
                            <a:rPr lang="en-AU" sz="1100" dirty="0" smtClean="0"/>
                            <a:t>Elevation</a:t>
                          </a:r>
                          <a:endParaRPr lang="en-AU" sz="1100" dirty="0"/>
                        </a:p>
                      </a:txBody>
                      <a:tcPr/>
                    </a:tc>
                    <a:tc>
                      <a:txBody>
                        <a:bodyPr/>
                        <a:lstStyle/>
                        <a:p>
                          <a:r>
                            <a:rPr lang="en-AU" sz="1100" dirty="0" smtClean="0"/>
                            <a:t>Negative</a:t>
                          </a:r>
                          <a:r>
                            <a:rPr lang="en-AU" sz="1100" baseline="0" dirty="0" smtClean="0"/>
                            <a:t> correlation</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r>
                            <a:rPr lang="en-AU" sz="1100" dirty="0" smtClean="0">
                              <a:solidFill>
                                <a:srgbClr val="FF0000"/>
                              </a:solidFill>
                            </a:rPr>
                            <a:t>Not significant</a:t>
                          </a:r>
                          <a:endParaRPr lang="en-AU" sz="11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solidFill>
                                <a:srgbClr val="FF0000"/>
                              </a:solidFill>
                            </a:rPr>
                            <a:t>Positive </a:t>
                          </a:r>
                          <a:r>
                            <a:rPr lang="en-AU" sz="1100" baseline="0" dirty="0" smtClean="0">
                              <a:solidFill>
                                <a:srgbClr val="FF0000"/>
                              </a:solidFill>
                            </a:rPr>
                            <a:t>correlation</a:t>
                          </a:r>
                          <a:endParaRPr lang="en-AU" sz="1100" dirty="0" smtClean="0">
                            <a:solidFill>
                              <a:srgbClr val="FF0000"/>
                            </a:solidFill>
                          </a:endParaRPr>
                        </a:p>
                      </a:txBody>
                      <a:tcPr/>
                    </a:tc>
                  </a:tr>
                  <a:tr h="370840">
                    <a:tc>
                      <a:txBody>
                        <a:bodyPr/>
                        <a:lstStyle/>
                        <a:p>
                          <a:r>
                            <a:rPr lang="en-AU" sz="1100" dirty="0" smtClean="0"/>
                            <a:t>Cooling/heating</a:t>
                          </a:r>
                          <a:r>
                            <a:rPr lang="en-AU" sz="1100" baseline="0" dirty="0" smtClean="0"/>
                            <a:t> magnitude</a:t>
                          </a:r>
                          <a:endParaRPr lang="en-AU" sz="1100" dirty="0"/>
                        </a:p>
                      </a:txBody>
                      <a:tcPr/>
                    </a:tc>
                    <a:tc>
                      <a:txBody>
                        <a:bodyPr/>
                        <a:lstStyle/>
                        <a:p>
                          <a:r>
                            <a:rPr lang="en-AU" sz="1100" dirty="0" smtClean="0"/>
                            <a:t>Negative</a:t>
                          </a:r>
                          <a:r>
                            <a:rPr lang="en-AU" sz="1100" baseline="0" dirty="0" smtClean="0"/>
                            <a:t> correlation</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r>
                            <a:rPr lang="en-AU" sz="1100" dirty="0" smtClean="0"/>
                            <a:t>Negative</a:t>
                          </a:r>
                          <a:r>
                            <a:rPr lang="en-AU" sz="1100" baseline="0" dirty="0" smtClean="0"/>
                            <a:t> correlation</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r>
                  <a:tr h="370840">
                    <a:tc>
                      <a:txBody>
                        <a:bodyPr/>
                        <a:lstStyle/>
                        <a:p>
                          <a:r>
                            <a:rPr lang="en-AU" sz="1100" dirty="0" smtClean="0"/>
                            <a:t>Distance to coast</a:t>
                          </a:r>
                          <a:endParaRPr lang="en-AU" sz="1100" dirty="0"/>
                        </a:p>
                      </a:txBody>
                      <a:tcPr/>
                    </a:tc>
                    <a:tc>
                      <a:txBody>
                        <a:bodyPr/>
                        <a:lstStyle/>
                        <a:p>
                          <a:r>
                            <a:rPr lang="en-AU" sz="1100" dirty="0" smtClean="0"/>
                            <a:t>Not significant</a:t>
                          </a:r>
                          <a:endParaRPr lang="en-AU" sz="1100" dirty="0"/>
                        </a:p>
                      </a:txBody>
                      <a:tcPr/>
                    </a:tc>
                    <a:tc>
                      <a:txBody>
                        <a:bodyPr/>
                        <a:lstStyle/>
                        <a:p>
                          <a:r>
                            <a:rPr lang="en-AU" sz="1100" dirty="0" smtClean="0"/>
                            <a:t>Not significant</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solidFill>
                                <a:srgbClr val="FF0000"/>
                              </a:solidFill>
                            </a:rPr>
                            <a:t>Positive </a:t>
                          </a:r>
                          <a:r>
                            <a:rPr lang="en-AU" sz="1100" baseline="0" dirty="0" smtClean="0">
                              <a:solidFill>
                                <a:srgbClr val="FF0000"/>
                              </a:solidFill>
                            </a:rPr>
                            <a:t>correlation</a:t>
                          </a:r>
                          <a:endParaRPr lang="en-AU" sz="1100" dirty="0" smtClean="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solidFill>
                                <a:srgbClr val="FF0000"/>
                              </a:solidFill>
                            </a:rPr>
                            <a:t>Negative</a:t>
                          </a:r>
                          <a:r>
                            <a:rPr lang="en-AU" sz="1100" baseline="0" dirty="0" smtClean="0">
                              <a:solidFill>
                                <a:srgbClr val="FF0000"/>
                              </a:solidFill>
                            </a:rPr>
                            <a:t> correlation</a:t>
                          </a:r>
                          <a:endParaRPr lang="en-AU" sz="1100" dirty="0" smtClean="0">
                            <a:solidFill>
                              <a:srgbClr val="FF0000"/>
                            </a:solidFill>
                          </a:endParaRPr>
                        </a:p>
                      </a:txBody>
                      <a:tcPr/>
                    </a:tc>
                  </a:tr>
                  <a:tr h="370840">
                    <a:tc>
                      <a:txBody>
                        <a:bodyPr/>
                        <a:lstStyle/>
                        <a:p>
                          <a:r>
                            <a:rPr lang="en-AU" sz="1100" dirty="0" smtClean="0"/>
                            <a:t>Fraction of low income households</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p>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p>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r>
                  <a:tr h="370840">
                    <a:tc>
                      <a:txBody>
                        <a:bodyPr/>
                        <a:lstStyle/>
                        <a:p>
                          <a:r>
                            <a:rPr lang="en-AU" sz="1100" dirty="0" smtClean="0"/>
                            <a:t>Fraction of apartment</a:t>
                          </a:r>
                          <a:r>
                            <a:rPr lang="en-AU" sz="1100" baseline="0" dirty="0" smtClean="0"/>
                            <a:t> dwellings</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p>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Negative</a:t>
                          </a:r>
                          <a:r>
                            <a:rPr lang="en-AU" sz="1100" baseline="0" dirty="0" smtClean="0"/>
                            <a:t> 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p>
                          <a:endParaRPr lang="en-AU" sz="1100" dirty="0"/>
                        </a:p>
                      </a:txBody>
                      <a:tcPr/>
                    </a:tc>
                    <a:tc>
                      <a:txBody>
                        <a:bodyPr/>
                        <a:lstStyle/>
                        <a:p>
                          <a:r>
                            <a:rPr lang="en-AU" sz="1100" dirty="0" smtClean="0">
                              <a:solidFill>
                                <a:srgbClr val="FF0000"/>
                              </a:solidFill>
                            </a:rPr>
                            <a:t>Not significant</a:t>
                          </a:r>
                          <a:endParaRPr lang="en-AU" sz="1100" dirty="0">
                            <a:solidFill>
                              <a:srgbClr val="FF0000"/>
                            </a:solidFill>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Fraction of pre-1981 </a:t>
                          </a:r>
                          <a:r>
                            <a:rPr lang="en-AU" sz="1100" baseline="0" dirty="0" smtClean="0"/>
                            <a:t>dwellings</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Fraction of light-weight</a:t>
                          </a:r>
                          <a:r>
                            <a:rPr lang="en-AU" sz="1100" baseline="0" dirty="0" smtClean="0"/>
                            <a:t> wall construction</a:t>
                          </a:r>
                          <a:r>
                            <a:rPr lang="en-AU" sz="1100" dirty="0" smtClean="0"/>
                            <a:t> </a:t>
                          </a:r>
                          <a:r>
                            <a:rPr lang="en-AU" sz="1100" baseline="0" dirty="0" smtClean="0"/>
                            <a:t>dwellings</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solidFill>
                                <a:srgbClr val="FF0000"/>
                              </a:solidFill>
                            </a:rPr>
                            <a:t>Positive </a:t>
                          </a:r>
                          <a:r>
                            <a:rPr lang="en-AU" sz="1100" baseline="0" dirty="0" smtClean="0">
                              <a:solidFill>
                                <a:srgbClr val="FF0000"/>
                              </a:solidFill>
                            </a:rPr>
                            <a:t>correlation</a:t>
                          </a:r>
                          <a:endParaRPr lang="en-AU" sz="1100" dirty="0" smtClean="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p>
                          <a:endParaRPr lang="en-AU" sz="1100" dirty="0"/>
                        </a:p>
                      </a:txBody>
                      <a:tcPr/>
                    </a:tc>
                  </a:tr>
                  <a:tr h="370840">
                    <a:tc>
                      <a:txBody>
                        <a:bodyPr/>
                        <a:lstStyle/>
                        <a:p>
                          <a:r>
                            <a:rPr lang="en-AU" sz="1100" dirty="0" smtClean="0"/>
                            <a:t>Fraction of land area covered</a:t>
                          </a:r>
                          <a:r>
                            <a:rPr lang="en-AU" sz="1100" baseline="0" dirty="0" smtClean="0"/>
                            <a:t> by buildings</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Negative</a:t>
                          </a:r>
                          <a:r>
                            <a:rPr lang="en-AU" sz="1100" baseline="0" dirty="0" smtClean="0"/>
                            <a:t> 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p>
                          <a:endParaRPr lang="en-AU" sz="1100" dirty="0"/>
                        </a:p>
                      </a:txBody>
                      <a:tcPr/>
                    </a:tc>
                    <a:tc>
                      <a:txBody>
                        <a:bodyPr/>
                        <a:lstStyle/>
                        <a:p>
                          <a:r>
                            <a:rPr lang="en-AU" sz="1100" dirty="0" smtClean="0"/>
                            <a:t>Negative</a:t>
                          </a:r>
                          <a:r>
                            <a:rPr lang="en-AU" sz="1100" baseline="0" dirty="0" smtClean="0"/>
                            <a:t> correlation</a:t>
                          </a:r>
                          <a:endParaRPr lang="en-AU" sz="1100" dirty="0"/>
                        </a:p>
                      </a:txBody>
                      <a:tcP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459706780"/>
                  </p:ext>
                </p:extLst>
              </p:nvPr>
            </p:nvGraphicFramePr>
            <p:xfrm>
              <a:off x="1265263" y="1115267"/>
              <a:ext cx="6648400" cy="4305629"/>
            </p:xfrm>
            <a:graphic>
              <a:graphicData uri="http://schemas.openxmlformats.org/drawingml/2006/table">
                <a:tbl>
                  <a:tblPr firstRow="1" bandRow="1">
                    <a:tableStyleId>{5C22544A-7EE6-4342-B048-85BDC9FD1C3A}</a:tableStyleId>
                  </a:tblPr>
                  <a:tblGrid>
                    <a:gridCol w="1650553"/>
                    <a:gridCol w="1080120"/>
                    <a:gridCol w="1440160"/>
                    <a:gridCol w="1301775"/>
                    <a:gridCol w="1175792"/>
                  </a:tblGrid>
                  <a:tr h="297509">
                    <a:tc>
                      <a:txBody>
                        <a:bodyPr/>
                        <a:lstStyle/>
                        <a:p>
                          <a:r>
                            <a:rPr lang="en-AU" sz="1200" dirty="0" smtClean="0"/>
                            <a:t>Parameter</a:t>
                          </a:r>
                          <a:endParaRPr lang="en-AU" sz="1200" dirty="0"/>
                        </a:p>
                      </a:txBody>
                      <a:tcPr/>
                    </a:tc>
                    <a:tc>
                      <a:txBody>
                        <a:bodyPr/>
                        <a:lstStyle/>
                        <a:p>
                          <a:endParaRPr lang="en-US"/>
                        </a:p>
                      </a:txBody>
                      <a:tcPr>
                        <a:blipFill rotWithShape="0">
                          <a:blip r:embed="rId2"/>
                          <a:stretch>
                            <a:fillRect l="-152809" t="-2041" r="-363483" b="-1357143"/>
                          </a:stretch>
                        </a:blipFill>
                      </a:tcPr>
                    </a:tc>
                    <a:tc>
                      <a:txBody>
                        <a:bodyPr/>
                        <a:lstStyle/>
                        <a:p>
                          <a:endParaRPr lang="en-US"/>
                        </a:p>
                      </a:txBody>
                      <a:tcPr>
                        <a:blipFill rotWithShape="0">
                          <a:blip r:embed="rId2"/>
                          <a:stretch>
                            <a:fillRect l="-190678" t="-2041" r="-174153" b="-1357143"/>
                          </a:stretch>
                        </a:blipFill>
                      </a:tcPr>
                    </a:tc>
                    <a:tc>
                      <a:txBody>
                        <a:bodyPr/>
                        <a:lstStyle/>
                        <a:p>
                          <a:endParaRPr lang="en-US"/>
                        </a:p>
                      </a:txBody>
                      <a:tcPr>
                        <a:blipFill rotWithShape="0">
                          <a:blip r:embed="rId2"/>
                          <a:stretch>
                            <a:fillRect l="-320561" t="-2041" r="-92056" b="-1357143"/>
                          </a:stretch>
                        </a:blipFill>
                      </a:tcPr>
                    </a:tc>
                    <a:tc>
                      <a:txBody>
                        <a:bodyPr/>
                        <a:lstStyle/>
                        <a:p>
                          <a:endParaRPr lang="en-US"/>
                        </a:p>
                      </a:txBody>
                      <a:tcPr>
                        <a:blipFill rotWithShape="0">
                          <a:blip r:embed="rId2"/>
                          <a:stretch>
                            <a:fillRect l="-466321" t="-2041" r="-2073" b="-1357143"/>
                          </a:stretch>
                        </a:blipFill>
                      </a:tcPr>
                    </a:tc>
                  </a:tr>
                  <a:tr h="426720">
                    <a:tc>
                      <a:txBody>
                        <a:bodyPr/>
                        <a:lstStyle/>
                        <a:p>
                          <a:r>
                            <a:rPr lang="en-AU" sz="1100" dirty="0" smtClean="0"/>
                            <a:t>Population</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Negative</a:t>
                          </a:r>
                          <a:r>
                            <a:rPr lang="en-AU" sz="1100" baseline="0" dirty="0" smtClean="0"/>
                            <a:t> correlation</a:t>
                          </a:r>
                          <a:endParaRPr lang="en-AU" sz="1100" dirty="0" smtClean="0"/>
                        </a:p>
                      </a:txBody>
                      <a:tcPr/>
                    </a:tc>
                    <a:tc>
                      <a:txBody>
                        <a:bodyPr/>
                        <a:lstStyle/>
                        <a:p>
                          <a:r>
                            <a:rPr lang="en-AU" sz="1100" dirty="0" smtClean="0">
                              <a:solidFill>
                                <a:srgbClr val="FF0000"/>
                              </a:solidFill>
                            </a:rPr>
                            <a:t>Not significant</a:t>
                          </a:r>
                          <a:endParaRPr lang="en-AU" sz="1100" dirty="0">
                            <a:solidFill>
                              <a:srgbClr val="FF0000"/>
                            </a:solidFill>
                          </a:endParaRPr>
                        </a:p>
                      </a:txBody>
                      <a:tcPr/>
                    </a:tc>
                    <a:tc>
                      <a:txBody>
                        <a:bodyPr/>
                        <a:lstStyle/>
                        <a:p>
                          <a:r>
                            <a:rPr lang="en-AU" sz="1100" dirty="0" smtClean="0"/>
                            <a:t>Negative</a:t>
                          </a:r>
                          <a:r>
                            <a:rPr lang="en-AU" sz="1100" baseline="0" dirty="0" smtClean="0"/>
                            <a:t> correlation</a:t>
                          </a:r>
                          <a:endParaRPr lang="en-AU" sz="1100" dirty="0"/>
                        </a:p>
                      </a:txBody>
                      <a:tcPr/>
                    </a:tc>
                  </a:tr>
                  <a:tr h="426720">
                    <a:tc>
                      <a:txBody>
                        <a:bodyPr/>
                        <a:lstStyle/>
                        <a:p>
                          <a:r>
                            <a:rPr lang="en-AU" sz="1100" dirty="0" smtClean="0"/>
                            <a:t>Elevation</a:t>
                          </a:r>
                          <a:endParaRPr lang="en-AU" sz="1100" dirty="0"/>
                        </a:p>
                      </a:txBody>
                      <a:tcPr/>
                    </a:tc>
                    <a:tc>
                      <a:txBody>
                        <a:bodyPr/>
                        <a:lstStyle/>
                        <a:p>
                          <a:r>
                            <a:rPr lang="en-AU" sz="1100" dirty="0" smtClean="0"/>
                            <a:t>Negative</a:t>
                          </a:r>
                          <a:r>
                            <a:rPr lang="en-AU" sz="1100" baseline="0" dirty="0" smtClean="0"/>
                            <a:t> correlation</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r>
                            <a:rPr lang="en-AU" sz="1100" dirty="0" smtClean="0">
                              <a:solidFill>
                                <a:srgbClr val="FF0000"/>
                              </a:solidFill>
                            </a:rPr>
                            <a:t>Not significant</a:t>
                          </a:r>
                          <a:endParaRPr lang="en-AU" sz="11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solidFill>
                                <a:srgbClr val="FF0000"/>
                              </a:solidFill>
                            </a:rPr>
                            <a:t>Positive </a:t>
                          </a:r>
                          <a:r>
                            <a:rPr lang="en-AU" sz="1100" baseline="0" dirty="0" smtClean="0">
                              <a:solidFill>
                                <a:srgbClr val="FF0000"/>
                              </a:solidFill>
                            </a:rPr>
                            <a:t>correlation</a:t>
                          </a:r>
                          <a:endParaRPr lang="en-AU" sz="1100" dirty="0" smtClean="0">
                            <a:solidFill>
                              <a:srgbClr val="FF0000"/>
                            </a:solidFill>
                          </a:endParaRPr>
                        </a:p>
                      </a:txBody>
                      <a:tcPr/>
                    </a:tc>
                  </a:tr>
                  <a:tr h="426720">
                    <a:tc>
                      <a:txBody>
                        <a:bodyPr/>
                        <a:lstStyle/>
                        <a:p>
                          <a:r>
                            <a:rPr lang="en-AU" sz="1100" dirty="0" smtClean="0"/>
                            <a:t>Cooling/heating</a:t>
                          </a:r>
                          <a:r>
                            <a:rPr lang="en-AU" sz="1100" baseline="0" dirty="0" smtClean="0"/>
                            <a:t> magnitude</a:t>
                          </a:r>
                          <a:endParaRPr lang="en-AU" sz="1100" dirty="0"/>
                        </a:p>
                      </a:txBody>
                      <a:tcPr/>
                    </a:tc>
                    <a:tc>
                      <a:txBody>
                        <a:bodyPr/>
                        <a:lstStyle/>
                        <a:p>
                          <a:r>
                            <a:rPr lang="en-AU" sz="1100" dirty="0" smtClean="0"/>
                            <a:t>Negative</a:t>
                          </a:r>
                          <a:r>
                            <a:rPr lang="en-AU" sz="1100" baseline="0" dirty="0" smtClean="0"/>
                            <a:t> correlation</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r>
                            <a:rPr lang="en-AU" sz="1100" dirty="0" smtClean="0"/>
                            <a:t>Negative</a:t>
                          </a:r>
                          <a:r>
                            <a:rPr lang="en-AU" sz="1100" baseline="0" dirty="0" smtClean="0"/>
                            <a:t> correlation</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r>
                  <a:tr h="426720">
                    <a:tc>
                      <a:txBody>
                        <a:bodyPr/>
                        <a:lstStyle/>
                        <a:p>
                          <a:r>
                            <a:rPr lang="en-AU" sz="1100" dirty="0" smtClean="0"/>
                            <a:t>Distance to coast</a:t>
                          </a:r>
                          <a:endParaRPr lang="en-AU" sz="1100" dirty="0"/>
                        </a:p>
                      </a:txBody>
                      <a:tcPr/>
                    </a:tc>
                    <a:tc>
                      <a:txBody>
                        <a:bodyPr/>
                        <a:lstStyle/>
                        <a:p>
                          <a:r>
                            <a:rPr lang="en-AU" sz="1100" dirty="0" smtClean="0"/>
                            <a:t>Not significant</a:t>
                          </a:r>
                          <a:endParaRPr lang="en-AU" sz="1100" dirty="0"/>
                        </a:p>
                      </a:txBody>
                      <a:tcPr/>
                    </a:tc>
                    <a:tc>
                      <a:txBody>
                        <a:bodyPr/>
                        <a:lstStyle/>
                        <a:p>
                          <a:r>
                            <a:rPr lang="en-AU" sz="1100" dirty="0" smtClean="0"/>
                            <a:t>Not significant</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solidFill>
                                <a:srgbClr val="FF0000"/>
                              </a:solidFill>
                            </a:rPr>
                            <a:t>Positive </a:t>
                          </a:r>
                          <a:r>
                            <a:rPr lang="en-AU" sz="1100" baseline="0" dirty="0" smtClean="0">
                              <a:solidFill>
                                <a:srgbClr val="FF0000"/>
                              </a:solidFill>
                            </a:rPr>
                            <a:t>correlation</a:t>
                          </a:r>
                          <a:endParaRPr lang="en-AU" sz="1100" dirty="0" smtClean="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solidFill>
                                <a:srgbClr val="FF0000"/>
                              </a:solidFill>
                            </a:rPr>
                            <a:t>Negative</a:t>
                          </a:r>
                          <a:r>
                            <a:rPr lang="en-AU" sz="1100" baseline="0" dirty="0" smtClean="0">
                              <a:solidFill>
                                <a:srgbClr val="FF0000"/>
                              </a:solidFill>
                            </a:rPr>
                            <a:t> correlation</a:t>
                          </a:r>
                          <a:endParaRPr lang="en-AU" sz="1100" dirty="0" smtClean="0">
                            <a:solidFill>
                              <a:srgbClr val="FF0000"/>
                            </a:solidFill>
                          </a:endParaRPr>
                        </a:p>
                      </a:txBody>
                      <a:tcPr/>
                    </a:tc>
                  </a:tr>
                  <a:tr h="426720">
                    <a:tc>
                      <a:txBody>
                        <a:bodyPr/>
                        <a:lstStyle/>
                        <a:p>
                          <a:r>
                            <a:rPr lang="en-AU" sz="1100" dirty="0" smtClean="0"/>
                            <a:t>Fraction of low income households</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p>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p>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r>
                  <a:tr h="426720">
                    <a:tc>
                      <a:txBody>
                        <a:bodyPr/>
                        <a:lstStyle/>
                        <a:p>
                          <a:r>
                            <a:rPr lang="en-AU" sz="1100" dirty="0" smtClean="0"/>
                            <a:t>Fraction of apartment</a:t>
                          </a:r>
                          <a:r>
                            <a:rPr lang="en-AU" sz="1100" baseline="0" dirty="0" smtClean="0"/>
                            <a:t> dwellings</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p>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Negative</a:t>
                          </a:r>
                          <a:r>
                            <a:rPr lang="en-AU" sz="1100" baseline="0" dirty="0" smtClean="0"/>
                            <a:t> 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p>
                          <a:endParaRPr lang="en-AU" sz="1100" dirty="0"/>
                        </a:p>
                      </a:txBody>
                      <a:tcPr/>
                    </a:tc>
                    <a:tc>
                      <a:txBody>
                        <a:bodyPr/>
                        <a:lstStyle/>
                        <a:p>
                          <a:r>
                            <a:rPr lang="en-AU" sz="1100" dirty="0" smtClean="0">
                              <a:solidFill>
                                <a:srgbClr val="FF0000"/>
                              </a:solidFill>
                            </a:rPr>
                            <a:t>Not significant</a:t>
                          </a:r>
                          <a:endParaRPr lang="en-AU" sz="1100" dirty="0">
                            <a:solidFill>
                              <a:srgbClr val="FF0000"/>
                            </a:solidFill>
                          </a:endParaRPr>
                        </a:p>
                      </a:txBody>
                      <a:tcPr/>
                    </a:tc>
                  </a:tr>
                  <a:tr h="4267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Fraction of pre-1981 </a:t>
                          </a:r>
                          <a:r>
                            <a:rPr lang="en-AU" sz="1100" baseline="0" dirty="0" smtClean="0"/>
                            <a:t>dwellings</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txBody>
                      <a:tcPr/>
                    </a:tc>
                  </a:tr>
                  <a:tr h="5943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Fraction of light-weight</a:t>
                          </a:r>
                          <a:r>
                            <a:rPr lang="en-AU" sz="1100" baseline="0" dirty="0" smtClean="0"/>
                            <a:t> wall construction</a:t>
                          </a:r>
                          <a:r>
                            <a:rPr lang="en-AU" sz="1100" dirty="0" smtClean="0"/>
                            <a:t> </a:t>
                          </a:r>
                          <a:r>
                            <a:rPr lang="en-AU" sz="1100" baseline="0" dirty="0" smtClean="0"/>
                            <a:t>dwellings</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Not significant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solidFill>
                                <a:srgbClr val="FF0000"/>
                              </a:solidFill>
                            </a:rPr>
                            <a:t>Positive </a:t>
                          </a:r>
                          <a:r>
                            <a:rPr lang="en-AU" sz="1100" baseline="0" dirty="0" smtClean="0">
                              <a:solidFill>
                                <a:srgbClr val="FF0000"/>
                              </a:solidFill>
                            </a:rPr>
                            <a:t>correlation</a:t>
                          </a:r>
                          <a:endParaRPr lang="en-AU" sz="1100" dirty="0" smtClean="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p>
                          <a:endParaRPr lang="en-AU" sz="1100" dirty="0"/>
                        </a:p>
                      </a:txBody>
                      <a:tcPr/>
                    </a:tc>
                  </a:tr>
                  <a:tr h="426720">
                    <a:tc>
                      <a:txBody>
                        <a:bodyPr/>
                        <a:lstStyle/>
                        <a:p>
                          <a:r>
                            <a:rPr lang="en-AU" sz="1100" dirty="0" smtClean="0"/>
                            <a:t>Fraction of land area covered</a:t>
                          </a:r>
                          <a:r>
                            <a:rPr lang="en-AU" sz="1100" baseline="0" dirty="0" smtClean="0"/>
                            <a:t> by buildings</a:t>
                          </a:r>
                          <a:endParaRPr lang="en-AU"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Negative</a:t>
                          </a:r>
                          <a:r>
                            <a:rPr lang="en-AU" sz="1100" baseline="0" dirty="0" smtClean="0"/>
                            <a:t> correlation</a:t>
                          </a:r>
                          <a:endParaRPr lang="en-AU" sz="11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dirty="0" smtClean="0"/>
                            <a:t>Positive </a:t>
                          </a:r>
                          <a:r>
                            <a:rPr lang="en-AU" sz="1100" baseline="0" dirty="0" smtClean="0"/>
                            <a:t>correlation</a:t>
                          </a:r>
                          <a:endParaRPr lang="en-AU" sz="1100" dirty="0" smtClean="0"/>
                        </a:p>
                        <a:p>
                          <a:endParaRPr lang="en-AU" sz="1100" dirty="0"/>
                        </a:p>
                      </a:txBody>
                      <a:tcPr/>
                    </a:tc>
                    <a:tc>
                      <a:txBody>
                        <a:bodyPr/>
                        <a:lstStyle/>
                        <a:p>
                          <a:r>
                            <a:rPr lang="en-AU" sz="1100" dirty="0" smtClean="0"/>
                            <a:t>Negative</a:t>
                          </a:r>
                          <a:r>
                            <a:rPr lang="en-AU" sz="1100" baseline="0" dirty="0" smtClean="0"/>
                            <a:t> correlation</a:t>
                          </a:r>
                          <a:endParaRPr lang="en-AU" sz="1100" dirty="0"/>
                        </a:p>
                      </a:txBody>
                      <a:tcPr/>
                    </a:tc>
                  </a:tr>
                </a:tbl>
              </a:graphicData>
            </a:graphic>
          </p:graphicFrame>
        </mc:Fallback>
      </mc:AlternateContent>
      <p:sp>
        <p:nvSpPr>
          <p:cNvPr id="7" name="TextBox 6"/>
          <p:cNvSpPr txBox="1"/>
          <p:nvPr/>
        </p:nvSpPr>
        <p:spPr>
          <a:xfrm>
            <a:off x="5508104" y="5420896"/>
            <a:ext cx="2465740" cy="261610"/>
          </a:xfrm>
          <a:prstGeom prst="rect">
            <a:avLst/>
          </a:prstGeom>
          <a:noFill/>
        </p:spPr>
        <p:txBody>
          <a:bodyPr wrap="none" rtlCol="0">
            <a:spAutoFit/>
          </a:bodyPr>
          <a:lstStyle/>
          <a:p>
            <a:r>
              <a:rPr lang="en-AU" sz="1100" dirty="0" smtClean="0"/>
              <a:t>Note, differences are highlighted in red.</a:t>
            </a:r>
            <a:endParaRPr lang="en-AU" sz="1100" dirty="0"/>
          </a:p>
        </p:txBody>
      </p:sp>
    </p:spTree>
    <p:extLst>
      <p:ext uri="{BB962C8B-B14F-4D97-AF65-F5344CB8AC3E}">
        <p14:creationId xmlns:p14="http://schemas.microsoft.com/office/powerpoint/2010/main" val="8886619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Results </a:t>
            </a:r>
            <a:r>
              <a:rPr lang="en-AU" dirty="0" smtClean="0"/>
              <a:t>7 – </a:t>
            </a:r>
            <a:r>
              <a:rPr lang="en-AU" smtClean="0"/>
              <a:t>example correlation </a:t>
            </a:r>
            <a:r>
              <a:rPr lang="en-AU" dirty="0" smtClean="0"/>
              <a:t>(1998-2017</a:t>
            </a:r>
            <a:r>
              <a:rPr lang="en-AU" dirty="0"/>
              <a:t>)</a:t>
            </a:r>
          </a:p>
        </p:txBody>
      </p:sp>
      <p:pic>
        <p:nvPicPr>
          <p:cNvPr id="5" name="Picture 4"/>
          <p:cNvPicPr>
            <a:picLocks noChangeAspect="1"/>
          </p:cNvPicPr>
          <p:nvPr/>
        </p:nvPicPr>
        <p:blipFill>
          <a:blip r:embed="rId2"/>
          <a:stretch>
            <a:fillRect/>
          </a:stretch>
        </p:blipFill>
        <p:spPr>
          <a:xfrm>
            <a:off x="4572000" y="1611780"/>
            <a:ext cx="3888432" cy="2916324"/>
          </a:xfrm>
          <a:prstGeom prst="rect">
            <a:avLst/>
          </a:prstGeom>
        </p:spPr>
      </p:pic>
      <p:pic>
        <p:nvPicPr>
          <p:cNvPr id="3" name="Picture 2"/>
          <p:cNvPicPr>
            <a:picLocks noChangeAspect="1"/>
          </p:cNvPicPr>
          <p:nvPr/>
        </p:nvPicPr>
        <p:blipFill>
          <a:blip r:embed="rId3"/>
          <a:stretch>
            <a:fillRect/>
          </a:stretch>
        </p:blipFill>
        <p:spPr>
          <a:xfrm>
            <a:off x="758196" y="1611780"/>
            <a:ext cx="3813804" cy="2860353"/>
          </a:xfrm>
          <a:prstGeom prst="rect">
            <a:avLst/>
          </a:prstGeom>
        </p:spPr>
      </p:pic>
    </p:spTree>
    <p:extLst>
      <p:ext uri="{BB962C8B-B14F-4D97-AF65-F5344CB8AC3E}">
        <p14:creationId xmlns:p14="http://schemas.microsoft.com/office/powerpoint/2010/main" val="7464108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Summary – 1998-2017</a:t>
            </a:r>
            <a:endParaRPr lang="en-AU" dirty="0"/>
          </a:p>
        </p:txBody>
      </p:sp>
      <p:sp>
        <p:nvSpPr>
          <p:cNvPr id="5" name="Content Placeholder 4"/>
          <p:cNvSpPr>
            <a:spLocks noGrp="1"/>
          </p:cNvSpPr>
          <p:nvPr>
            <p:ph idx="1"/>
          </p:nvPr>
        </p:nvSpPr>
        <p:spPr>
          <a:xfrm>
            <a:off x="326777" y="836712"/>
            <a:ext cx="8461375" cy="4572855"/>
          </a:xfrm>
        </p:spPr>
        <p:txBody>
          <a:bodyPr>
            <a:normAutofit/>
          </a:bodyPr>
          <a:lstStyle/>
          <a:p>
            <a:endParaRPr lang="en-AU" dirty="0" smtClean="0"/>
          </a:p>
          <a:p>
            <a:pPr lvl="1"/>
            <a:r>
              <a:rPr lang="en-AU" dirty="0" smtClean="0"/>
              <a:t>Statistically significant increase in cooling demand across most of Australia with notable exceptions of NT, south-west QLD, parts of central and far north </a:t>
            </a:r>
            <a:r>
              <a:rPr lang="en-AU" dirty="0"/>
              <a:t>QLD, coastal areas near </a:t>
            </a:r>
            <a:r>
              <a:rPr lang="en-AU" dirty="0" smtClean="0"/>
              <a:t>Perth, along the Great Divide and the Clare and Barossa valleys in SA. </a:t>
            </a:r>
          </a:p>
          <a:p>
            <a:pPr lvl="1"/>
            <a:endParaRPr lang="en-AU" dirty="0" smtClean="0"/>
          </a:p>
          <a:p>
            <a:pPr lvl="1"/>
            <a:endParaRPr lang="en-AU" dirty="0" smtClean="0"/>
          </a:p>
          <a:p>
            <a:pPr lvl="1"/>
            <a:endParaRPr lang="en-AU" dirty="0"/>
          </a:p>
          <a:p>
            <a:pPr marL="216000" lvl="1" indent="0">
              <a:buNone/>
            </a:pPr>
            <a:endParaRPr lang="en-AU" dirty="0"/>
          </a:p>
          <a:p>
            <a:pPr lvl="1"/>
            <a:endParaRPr lang="en-AU" dirty="0" smtClean="0"/>
          </a:p>
          <a:p>
            <a:pPr lvl="1"/>
            <a:endParaRPr lang="en-AU" dirty="0" smtClean="0"/>
          </a:p>
          <a:p>
            <a:pPr lvl="1"/>
            <a:endParaRPr lang="en-AU" dirty="0" smtClean="0"/>
          </a:p>
          <a:p>
            <a:pPr lvl="1"/>
            <a:endParaRPr lang="en-AU" dirty="0" smtClean="0"/>
          </a:p>
          <a:p>
            <a:pPr lvl="1"/>
            <a:endParaRPr lang="en-AU" dirty="0" smtClean="0"/>
          </a:p>
          <a:p>
            <a:pPr marL="216000" lvl="1" indent="0">
              <a:buNone/>
            </a:pPr>
            <a:endParaRPr lang="en-AU" dirty="0" smtClean="0"/>
          </a:p>
          <a:p>
            <a:pPr lvl="1"/>
            <a:endParaRPr lang="en-AU" dirty="0"/>
          </a:p>
          <a:p>
            <a:pPr lvl="1"/>
            <a:endParaRPr lang="en-AU" dirty="0"/>
          </a:p>
          <a:p>
            <a:pPr marL="673200" lvl="1" indent="-457200">
              <a:buFont typeface="+mj-lt"/>
              <a:buAutoNum type="arabicPeriod"/>
            </a:pPr>
            <a:endParaRPr lang="en-AU" dirty="0"/>
          </a:p>
          <a:p>
            <a:pPr marL="673200" lvl="1" indent="-457200">
              <a:buFont typeface="+mj-lt"/>
              <a:buAutoNum type="arabicPeriod"/>
            </a:pPr>
            <a:endParaRPr lang="en-AU" dirty="0"/>
          </a:p>
          <a:p>
            <a:pPr marL="673200" lvl="1" indent="-457200">
              <a:buFont typeface="+mj-lt"/>
              <a:buAutoNum type="arabicPeriod"/>
            </a:pPr>
            <a:endParaRPr lang="en-AU" dirty="0" smtClean="0"/>
          </a:p>
          <a:p>
            <a:pPr marL="673200" lvl="1" indent="-457200">
              <a:buFont typeface="+mj-lt"/>
              <a:buAutoNum type="arabicPeriod"/>
            </a:pPr>
            <a:endParaRPr lang="en-AU" dirty="0" smtClean="0"/>
          </a:p>
          <a:p>
            <a:pPr marL="673200" lvl="1" indent="-457200">
              <a:buFont typeface="+mj-lt"/>
              <a:buAutoNum type="arabicPeriod"/>
            </a:pPr>
            <a:endParaRPr lang="en-AU" dirty="0" smtClean="0"/>
          </a:p>
          <a:p>
            <a:pPr lvl="4">
              <a:buFont typeface="Arial" panose="020B0604020202020204" pitchFamily="34" charset="0"/>
              <a:buChar char="•"/>
            </a:pPr>
            <a:endParaRPr lang="en-AU" dirty="0" smtClean="0"/>
          </a:p>
          <a:p>
            <a:pPr marL="673200" lvl="1" indent="-457200">
              <a:buFont typeface="+mj-lt"/>
              <a:buAutoNum type="arabicPeriod"/>
            </a:pPr>
            <a:endParaRPr lang="en-AU" dirty="0"/>
          </a:p>
          <a:p>
            <a:pPr lvl="1"/>
            <a:endParaRPr lang="en-AU" dirty="0" smtClean="0"/>
          </a:p>
          <a:p>
            <a:pPr lvl="1"/>
            <a:endParaRPr lang="en-AU" dirty="0"/>
          </a:p>
        </p:txBody>
      </p:sp>
      <p:pic>
        <p:nvPicPr>
          <p:cNvPr id="4" name="Picture 3"/>
          <p:cNvPicPr>
            <a:picLocks noChangeAspect="1"/>
          </p:cNvPicPr>
          <p:nvPr/>
        </p:nvPicPr>
        <p:blipFill>
          <a:blip r:embed="rId2"/>
          <a:stretch>
            <a:fillRect/>
          </a:stretch>
        </p:blipFill>
        <p:spPr>
          <a:xfrm>
            <a:off x="5174688" y="2348880"/>
            <a:ext cx="3717792" cy="2788344"/>
          </a:xfrm>
          <a:prstGeom prst="rect">
            <a:avLst/>
          </a:prstGeom>
        </p:spPr>
      </p:pic>
      <p:sp>
        <p:nvSpPr>
          <p:cNvPr id="6" name="Rectangle 5"/>
          <p:cNvSpPr/>
          <p:nvPr/>
        </p:nvSpPr>
        <p:spPr>
          <a:xfrm>
            <a:off x="211906" y="2484145"/>
            <a:ext cx="4802560" cy="2662267"/>
          </a:xfrm>
          <a:prstGeom prst="rect">
            <a:avLst/>
          </a:prstGeom>
        </p:spPr>
        <p:txBody>
          <a:bodyPr wrap="square">
            <a:spAutoFit/>
          </a:bodyPr>
          <a:lstStyle/>
          <a:p>
            <a:pPr marL="432000" lvl="1" indent="-216000">
              <a:lnSpc>
                <a:spcPct val="90000"/>
              </a:lnSpc>
              <a:spcBef>
                <a:spcPts val="600"/>
              </a:spcBef>
              <a:buFont typeface="Arial" panose="020B0604020202020204" pitchFamily="34" charset="0"/>
              <a:buChar char="•"/>
            </a:pPr>
            <a:r>
              <a:rPr lang="en-AU" sz="2000" dirty="0" smtClean="0"/>
              <a:t>Significant </a:t>
            </a:r>
            <a:r>
              <a:rPr lang="en-AU" sz="2000" dirty="0"/>
              <a:t>increase in cooling demand is also often associated with a significant decrease in heating demand. </a:t>
            </a:r>
            <a:r>
              <a:rPr lang="en-AU" sz="2000" dirty="0" smtClean="0"/>
              <a:t>Exceptions </a:t>
            </a:r>
            <a:r>
              <a:rPr lang="en-AU" sz="2000" dirty="0"/>
              <a:t>are Adelaide and surrounds, central QLD and southeast TAS (decrease in cooling and increase in heating</a:t>
            </a:r>
            <a:r>
              <a:rPr lang="en-AU" sz="2000" dirty="0" smtClean="0"/>
              <a:t>).</a:t>
            </a:r>
          </a:p>
          <a:p>
            <a:pPr marL="432000" lvl="1" indent="-216000">
              <a:lnSpc>
                <a:spcPct val="90000"/>
              </a:lnSpc>
              <a:spcBef>
                <a:spcPts val="600"/>
              </a:spcBef>
              <a:buFont typeface="Arial" panose="020B0604020202020204" pitchFamily="34" charset="0"/>
              <a:buChar char="•"/>
            </a:pPr>
            <a:r>
              <a:rPr lang="en-AU" sz="2000" dirty="0" smtClean="0"/>
              <a:t>Generally </a:t>
            </a:r>
            <a:r>
              <a:rPr lang="en-AU" sz="2000" dirty="0"/>
              <a:t>similar trends for peak </a:t>
            </a:r>
            <a:r>
              <a:rPr lang="en-AU" sz="2000" dirty="0" smtClean="0"/>
              <a:t>demand, though less likely to be statistically significant.</a:t>
            </a:r>
            <a:endParaRPr lang="en-AU" sz="2000" dirty="0"/>
          </a:p>
        </p:txBody>
      </p:sp>
    </p:spTree>
    <p:extLst>
      <p:ext uri="{BB962C8B-B14F-4D97-AF65-F5344CB8AC3E}">
        <p14:creationId xmlns:p14="http://schemas.microsoft.com/office/powerpoint/2010/main" val="35398684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Summary – 2008-2017</a:t>
            </a:r>
            <a:endParaRPr lang="en-AU" dirty="0"/>
          </a:p>
        </p:txBody>
      </p:sp>
      <p:sp>
        <p:nvSpPr>
          <p:cNvPr id="5" name="Content Placeholder 4"/>
          <p:cNvSpPr>
            <a:spLocks noGrp="1"/>
          </p:cNvSpPr>
          <p:nvPr>
            <p:ph idx="1"/>
          </p:nvPr>
        </p:nvSpPr>
        <p:spPr>
          <a:xfrm>
            <a:off x="326777" y="836712"/>
            <a:ext cx="8461375" cy="4572855"/>
          </a:xfrm>
        </p:spPr>
        <p:txBody>
          <a:bodyPr>
            <a:normAutofit/>
          </a:bodyPr>
          <a:lstStyle/>
          <a:p>
            <a:endParaRPr lang="en-AU" dirty="0" smtClean="0"/>
          </a:p>
          <a:p>
            <a:pPr lvl="1"/>
            <a:r>
              <a:rPr lang="en-AU" dirty="0" smtClean="0"/>
              <a:t>Statistically significant increase in peak cooling demand across much of QLD, western NSW and outback SA.</a:t>
            </a:r>
          </a:p>
          <a:p>
            <a:pPr lvl="1"/>
            <a:r>
              <a:rPr lang="en-AU" dirty="0" smtClean="0"/>
              <a:t>Generally no changes to peak heating demand (a few exceptions)</a:t>
            </a:r>
          </a:p>
          <a:p>
            <a:pPr lvl="1"/>
            <a:r>
              <a:rPr lang="en-AU" dirty="0"/>
              <a:t>Statistically significant </a:t>
            </a:r>
            <a:r>
              <a:rPr lang="en-AU" dirty="0" smtClean="0"/>
              <a:t>increase </a:t>
            </a:r>
            <a:r>
              <a:rPr lang="en-AU" dirty="0"/>
              <a:t>in </a:t>
            </a:r>
            <a:r>
              <a:rPr lang="en-AU" dirty="0" smtClean="0"/>
              <a:t>cooling </a:t>
            </a:r>
            <a:r>
              <a:rPr lang="en-AU" dirty="0"/>
              <a:t>demand </a:t>
            </a:r>
            <a:r>
              <a:rPr lang="en-AU" dirty="0" smtClean="0"/>
              <a:t>across most of eastern Australia, excluding the tropics. </a:t>
            </a:r>
          </a:p>
          <a:p>
            <a:pPr lvl="1"/>
            <a:r>
              <a:rPr lang="en-AU" dirty="0"/>
              <a:t>Statistically significant </a:t>
            </a:r>
            <a:r>
              <a:rPr lang="en-AU" dirty="0" smtClean="0"/>
              <a:t>decrease in heating demand along the Great Dividing Range, southern VIC, southeast SA and southwest WA.</a:t>
            </a:r>
          </a:p>
          <a:p>
            <a:pPr lvl="1"/>
            <a:endParaRPr lang="en-AU" dirty="0"/>
          </a:p>
          <a:p>
            <a:pPr lvl="1"/>
            <a:endParaRPr lang="en-AU" dirty="0" smtClean="0"/>
          </a:p>
          <a:p>
            <a:pPr lvl="1"/>
            <a:endParaRPr lang="en-AU" dirty="0" smtClean="0"/>
          </a:p>
          <a:p>
            <a:pPr lvl="1"/>
            <a:endParaRPr lang="en-AU" dirty="0" smtClean="0"/>
          </a:p>
          <a:p>
            <a:pPr lvl="1"/>
            <a:endParaRPr lang="en-AU" dirty="0" smtClean="0"/>
          </a:p>
          <a:p>
            <a:pPr lvl="1"/>
            <a:endParaRPr lang="en-AU" dirty="0" smtClean="0"/>
          </a:p>
          <a:p>
            <a:pPr marL="216000" lvl="1" indent="0">
              <a:buNone/>
            </a:pPr>
            <a:endParaRPr lang="en-AU" dirty="0" smtClean="0"/>
          </a:p>
          <a:p>
            <a:pPr lvl="1"/>
            <a:endParaRPr lang="en-AU" dirty="0"/>
          </a:p>
          <a:p>
            <a:pPr lvl="1"/>
            <a:endParaRPr lang="en-AU" dirty="0"/>
          </a:p>
          <a:p>
            <a:pPr marL="673200" lvl="1" indent="-457200">
              <a:buFont typeface="+mj-lt"/>
              <a:buAutoNum type="arabicPeriod"/>
            </a:pPr>
            <a:endParaRPr lang="en-AU" dirty="0"/>
          </a:p>
          <a:p>
            <a:pPr marL="673200" lvl="1" indent="-457200">
              <a:buFont typeface="+mj-lt"/>
              <a:buAutoNum type="arabicPeriod"/>
            </a:pPr>
            <a:endParaRPr lang="en-AU" dirty="0"/>
          </a:p>
          <a:p>
            <a:pPr marL="673200" lvl="1" indent="-457200">
              <a:buFont typeface="+mj-lt"/>
              <a:buAutoNum type="arabicPeriod"/>
            </a:pPr>
            <a:endParaRPr lang="en-AU" dirty="0" smtClean="0"/>
          </a:p>
          <a:p>
            <a:pPr marL="673200" lvl="1" indent="-457200">
              <a:buFont typeface="+mj-lt"/>
              <a:buAutoNum type="arabicPeriod"/>
            </a:pPr>
            <a:endParaRPr lang="en-AU" dirty="0" smtClean="0"/>
          </a:p>
          <a:p>
            <a:pPr marL="673200" lvl="1" indent="-457200">
              <a:buFont typeface="+mj-lt"/>
              <a:buAutoNum type="arabicPeriod"/>
            </a:pPr>
            <a:endParaRPr lang="en-AU" dirty="0" smtClean="0"/>
          </a:p>
          <a:p>
            <a:pPr lvl="4">
              <a:buFont typeface="Arial" panose="020B0604020202020204" pitchFamily="34" charset="0"/>
              <a:buChar char="•"/>
            </a:pPr>
            <a:endParaRPr lang="en-AU" dirty="0" smtClean="0"/>
          </a:p>
          <a:p>
            <a:pPr marL="673200" lvl="1" indent="-457200">
              <a:buFont typeface="+mj-lt"/>
              <a:buAutoNum type="arabicPeriod"/>
            </a:pPr>
            <a:endParaRPr lang="en-AU" dirty="0"/>
          </a:p>
          <a:p>
            <a:pPr lvl="1"/>
            <a:endParaRPr lang="en-AU" dirty="0" smtClean="0"/>
          </a:p>
          <a:p>
            <a:pPr lvl="1"/>
            <a:endParaRPr lang="en-AU" dirty="0"/>
          </a:p>
        </p:txBody>
      </p:sp>
    </p:spTree>
    <p:extLst>
      <p:ext uri="{BB962C8B-B14F-4D97-AF65-F5344CB8AC3E}">
        <p14:creationId xmlns:p14="http://schemas.microsoft.com/office/powerpoint/2010/main" val="4727008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spcBef>
                <a:spcPts val="900"/>
              </a:spcBef>
              <a:spcAft>
                <a:spcPts val="300"/>
              </a:spcAft>
              <a:buNone/>
            </a:pPr>
            <a:r>
              <a:rPr lang="en-AU" dirty="0">
                <a:solidFill>
                  <a:srgbClr val="00313C"/>
                </a:solidFill>
                <a:latin typeface="Calibri" panose="020F0502020204030204" pitchFamily="34" charset="0"/>
                <a:ea typeface="Times New Roman" panose="02020603050405020304" pitchFamily="18" charset="0"/>
                <a:cs typeface="Times New Roman" panose="02020603050405020304" pitchFamily="18" charset="0"/>
              </a:rPr>
              <a:t>Important disclaimer</a:t>
            </a:r>
          </a:p>
          <a:p>
            <a:pPr marL="0" indent="0">
              <a:lnSpc>
                <a:spcPct val="110000"/>
              </a:lnSpc>
              <a:spcAft>
                <a:spcPts val="600"/>
              </a:spcAft>
              <a:buNone/>
            </a:pPr>
            <a:r>
              <a:rPr lang="en-AU"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CSIRO advises that the information contained in this publication comprises general statements based on scientific research. The reader is advised and needs to be aware that such information may be incomplete or unable to be used in any specific situation. No reliance or actions must therefore be made on that information without seeking prior expert professional, scientific and technical advice. To the extent permitted by law, CSIRO (including its employees and consultants) excludes all liability to any person for any consequences, including but not limited to all losses, damages, costs, expenses and any other compensation, arising directly or indirectly from using this publication (in part or in whole) and any information or material contained in it.</a:t>
            </a:r>
          </a:p>
          <a:p>
            <a:pPr marL="0" indent="0">
              <a:lnSpc>
                <a:spcPct val="110000"/>
              </a:lnSpc>
              <a:spcAft>
                <a:spcPts val="600"/>
              </a:spcAft>
              <a:buNone/>
            </a:pPr>
            <a:r>
              <a:rPr lang="en-AU"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CSIRO is committed to providing web accessible content wherever possible. If you are having difficulties with accessing this document please contact </a:t>
            </a:r>
            <a:r>
              <a:rPr lang="en-AU" sz="1400" dirty="0">
                <a:solidFill>
                  <a:srgbClr val="007E9A"/>
                </a:solidFill>
                <a:latin typeface="Calibri" panose="020F0502020204030204" pitchFamily="34" charset="0"/>
                <a:ea typeface="Calibri" panose="020F0502020204030204" pitchFamily="34" charset="0"/>
                <a:cs typeface="Times New Roman" panose="02020603050405020304" pitchFamily="18" charset="0"/>
                <a:hlinkClick r:id="rId2"/>
              </a:rPr>
              <a:t>csiroenquiries@csiro.au</a:t>
            </a:r>
            <a:r>
              <a:rPr lang="en-AU"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p>
          <a:p>
            <a:pPr marL="0" indent="0">
              <a:buNone/>
            </a:pPr>
            <a:r>
              <a:rPr lang="en-AU" dirty="0">
                <a:solidFill>
                  <a:srgbClr val="000000"/>
                </a:solidFill>
                <a:latin typeface="Calibri" panose="020F0502020204030204" pitchFamily="34" charset="0"/>
                <a:ea typeface="Calibri" panose="020F0502020204030204" pitchFamily="34" charset="0"/>
                <a:cs typeface="Times New Roman" panose="02020603050405020304" pitchFamily="18" charset="0"/>
              </a:rPr>
              <a:t/>
            </a:r>
            <a:br>
              <a:rPr lang="en-AU" dirty="0">
                <a:solidFill>
                  <a:srgbClr val="000000"/>
                </a:solidFill>
                <a:latin typeface="Calibri" panose="020F0502020204030204" pitchFamily="34" charset="0"/>
                <a:ea typeface="Calibri" panose="020F0502020204030204" pitchFamily="34" charset="0"/>
                <a:cs typeface="Times New Roman" panose="02020603050405020304" pitchFamily="18" charset="0"/>
              </a:rPr>
            </a:br>
            <a:endParaRPr lang="en-AU" dirty="0"/>
          </a:p>
        </p:txBody>
      </p:sp>
    </p:spTree>
    <p:extLst>
      <p:ext uri="{BB962C8B-B14F-4D97-AF65-F5344CB8AC3E}">
        <p14:creationId xmlns:p14="http://schemas.microsoft.com/office/powerpoint/2010/main" val="35256298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subTitle" idx="1"/>
          </p:nvPr>
        </p:nvSpPr>
        <p:spPr/>
        <p:txBody>
          <a:bodyPr/>
          <a:lstStyle/>
          <a:p>
            <a:pPr>
              <a:lnSpc>
                <a:spcPct val="80000"/>
              </a:lnSpc>
              <a:spcAft>
                <a:spcPct val="0"/>
              </a:spcAft>
            </a:pPr>
            <a:r>
              <a:rPr lang="en-US" sz="1500" dirty="0" smtClean="0"/>
              <a:t>ENERGY</a:t>
            </a:r>
          </a:p>
          <a:p>
            <a:pPr lvl="1">
              <a:lnSpc>
                <a:spcPct val="80000"/>
              </a:lnSpc>
              <a:tabLst>
                <a:tab pos="355600" algn="l"/>
              </a:tabLst>
            </a:pPr>
            <a:r>
              <a:rPr lang="en-US" sz="1500" dirty="0" smtClean="0"/>
              <a:t>MARK GOLDSWORTHY</a:t>
            </a:r>
          </a:p>
          <a:p>
            <a:pPr lvl="1">
              <a:lnSpc>
                <a:spcPct val="80000"/>
              </a:lnSpc>
              <a:tabLst>
                <a:tab pos="355600" algn="l"/>
              </a:tabLst>
            </a:pPr>
            <a:r>
              <a:rPr lang="en-US" sz="1500" dirty="0" smtClean="0"/>
              <a:t>RESEARCHER</a:t>
            </a:r>
          </a:p>
          <a:p>
            <a:pPr marL="270000" lvl="2" indent="-270000">
              <a:lnSpc>
                <a:spcPct val="80000"/>
              </a:lnSpc>
              <a:spcAft>
                <a:spcPct val="0"/>
              </a:spcAft>
            </a:pPr>
            <a:r>
              <a:rPr lang="en-US" sz="1500" b="1" dirty="0" smtClean="0"/>
              <a:t>t</a:t>
            </a:r>
            <a:r>
              <a:rPr lang="en-US" sz="1500" dirty="0" smtClean="0"/>
              <a:t>	+61 2 4960 6112</a:t>
            </a:r>
          </a:p>
          <a:p>
            <a:pPr marL="270000" lvl="2" indent="-270000">
              <a:lnSpc>
                <a:spcPct val="80000"/>
              </a:lnSpc>
              <a:spcAft>
                <a:spcPct val="0"/>
              </a:spcAft>
            </a:pPr>
            <a:r>
              <a:rPr lang="en-US" sz="1500" b="1" dirty="0" smtClean="0"/>
              <a:t>e</a:t>
            </a:r>
            <a:r>
              <a:rPr lang="en-US" sz="1500" dirty="0" smtClean="0"/>
              <a:t>	mark.goldsworthy@csiro.au</a:t>
            </a:r>
          </a:p>
          <a:p>
            <a:pPr marL="270000" lvl="2" indent="-270000">
              <a:lnSpc>
                <a:spcPct val="80000"/>
              </a:lnSpc>
              <a:spcAft>
                <a:spcPct val="0"/>
              </a:spcAft>
            </a:pPr>
            <a:r>
              <a:rPr lang="en-US" sz="1500" b="1" dirty="0" smtClean="0"/>
              <a:t>w</a:t>
            </a:r>
            <a:r>
              <a:rPr lang="en-US" sz="1500" dirty="0" smtClean="0"/>
              <a:t>	www.csiro.au/</a:t>
            </a:r>
          </a:p>
        </p:txBody>
      </p:sp>
      <p:sp>
        <p:nvSpPr>
          <p:cNvPr id="2" name="Text Placeholder 1"/>
          <p:cNvSpPr>
            <a:spLocks noGrp="1"/>
          </p:cNvSpPr>
          <p:nvPr>
            <p:ph type="body" sz="quarter" idx="17"/>
          </p:nvPr>
        </p:nvSpPr>
        <p:spPr/>
        <p:txBody>
          <a:bodyPr/>
          <a:lstStyle/>
          <a:p>
            <a:pPr rtl="0" eaLnBrk="1" latinLnBrk="0" hangingPunct="1"/>
            <a:r>
              <a:rPr lang="en-AU" dirty="0" smtClean="0">
                <a:effectLst/>
              </a:rPr>
              <a:t>ENERGY</a:t>
            </a:r>
            <a:endParaRPr lang="en-AU" dirty="0">
              <a:effectLst/>
            </a:endParaRPr>
          </a:p>
        </p:txBody>
      </p:sp>
      <p:sp>
        <p:nvSpPr>
          <p:cNvPr id="38913" name="Title 3"/>
          <p:cNvSpPr>
            <a:spLocks noGrp="1"/>
          </p:cNvSpPr>
          <p:nvPr>
            <p:ph type="title"/>
          </p:nvPr>
        </p:nvSpPr>
        <p:spPr/>
        <p:txBody>
          <a:bodyPr/>
          <a:lstStyle/>
          <a:p>
            <a:pPr eaLnBrk="1" hangingPunct="1">
              <a:spcAft>
                <a:spcPct val="0"/>
              </a:spcAft>
            </a:pPr>
            <a:r>
              <a:rPr lang="en-US" dirty="0" smtClean="0"/>
              <a:t>Thank you</a:t>
            </a:r>
          </a:p>
        </p:txBody>
      </p:sp>
    </p:spTree>
    <p:extLst>
      <p:ext uri="{BB962C8B-B14F-4D97-AF65-F5344CB8AC3E}">
        <p14:creationId xmlns:p14="http://schemas.microsoft.com/office/powerpoint/2010/main" val="4179375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Motivations</a:t>
            </a:r>
            <a:endParaRPr lang="en-AU" dirty="0"/>
          </a:p>
        </p:txBody>
      </p:sp>
      <p:sp>
        <p:nvSpPr>
          <p:cNvPr id="5" name="Content Placeholder 4"/>
          <p:cNvSpPr>
            <a:spLocks noGrp="1"/>
          </p:cNvSpPr>
          <p:nvPr>
            <p:ph idx="1"/>
          </p:nvPr>
        </p:nvSpPr>
        <p:spPr>
          <a:xfrm>
            <a:off x="326777" y="836712"/>
            <a:ext cx="8461375" cy="4572855"/>
          </a:xfrm>
        </p:spPr>
        <p:txBody>
          <a:bodyPr>
            <a:normAutofit/>
          </a:bodyPr>
          <a:lstStyle/>
          <a:p>
            <a:endParaRPr lang="en-AU" dirty="0" smtClean="0"/>
          </a:p>
          <a:p>
            <a:pPr marL="673200" lvl="1" indent="-457200">
              <a:buFont typeface="+mj-lt"/>
              <a:buAutoNum type="arabicPeriod"/>
            </a:pPr>
            <a:r>
              <a:rPr lang="en-AU" dirty="0" smtClean="0"/>
              <a:t>Climate change is occurring in Australia; on average this is a warming trend. However local variations are less certain. </a:t>
            </a:r>
          </a:p>
          <a:p>
            <a:pPr marL="673200" lvl="1" indent="-457200">
              <a:buFont typeface="+mj-lt"/>
              <a:buAutoNum type="arabicPeriod"/>
            </a:pPr>
            <a:endParaRPr lang="en-AU" dirty="0"/>
          </a:p>
          <a:p>
            <a:pPr marL="673200" lvl="1" indent="-457200">
              <a:buFont typeface="+mj-lt"/>
              <a:buAutoNum type="arabicPeriod"/>
            </a:pPr>
            <a:r>
              <a:rPr lang="en-AU" dirty="0" smtClean="0"/>
              <a:t>Changing local weather dynamics &amp; the interaction between temperature and humidity may contribute to local variability.</a:t>
            </a:r>
          </a:p>
          <a:p>
            <a:pPr marL="673200" lvl="1" indent="-457200">
              <a:buFont typeface="+mj-lt"/>
              <a:buAutoNum type="arabicPeriod"/>
            </a:pPr>
            <a:endParaRPr lang="en-AU" dirty="0" smtClean="0"/>
          </a:p>
          <a:p>
            <a:pPr marL="673200" lvl="1" indent="-457200">
              <a:buFont typeface="+mj-lt"/>
              <a:buAutoNum type="arabicPeriod"/>
            </a:pPr>
            <a:r>
              <a:rPr lang="en-AU" dirty="0" smtClean="0"/>
              <a:t>Some studies have used future weather data from climate simulation models to estimate changing air-conditioning demand.</a:t>
            </a:r>
          </a:p>
          <a:p>
            <a:pPr marL="673200" lvl="1" indent="-457200">
              <a:buFont typeface="+mj-lt"/>
              <a:buAutoNum type="arabicPeriod"/>
            </a:pPr>
            <a:endParaRPr lang="en-AU" dirty="0"/>
          </a:p>
          <a:p>
            <a:pPr marL="673200" lvl="1" indent="-457200">
              <a:buFont typeface="+mj-lt"/>
              <a:buAutoNum type="arabicPeriod"/>
            </a:pPr>
            <a:r>
              <a:rPr lang="en-AU" dirty="0" smtClean="0"/>
              <a:t>The influence of recent changes from historical data does not </a:t>
            </a:r>
            <a:r>
              <a:rPr lang="en-AU" dirty="0"/>
              <a:t>appear to have been investigated.</a:t>
            </a:r>
          </a:p>
          <a:p>
            <a:pPr marL="673200" lvl="1" indent="-457200">
              <a:buFont typeface="+mj-lt"/>
              <a:buAutoNum type="arabicPeriod"/>
            </a:pPr>
            <a:endParaRPr lang="en-AU" sz="1400" dirty="0" smtClean="0"/>
          </a:p>
        </p:txBody>
      </p:sp>
    </p:spTree>
    <p:extLst>
      <p:ext uri="{BB962C8B-B14F-4D97-AF65-F5344CB8AC3E}">
        <p14:creationId xmlns:p14="http://schemas.microsoft.com/office/powerpoint/2010/main" val="788037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Target outcome</a:t>
            </a:r>
            <a:endParaRPr lang="en-AU" dirty="0"/>
          </a:p>
        </p:txBody>
      </p:sp>
      <p:sp>
        <p:nvSpPr>
          <p:cNvPr id="5" name="Content Placeholder 4"/>
          <p:cNvSpPr>
            <a:spLocks noGrp="1"/>
          </p:cNvSpPr>
          <p:nvPr>
            <p:ph idx="1"/>
          </p:nvPr>
        </p:nvSpPr>
        <p:spPr>
          <a:xfrm>
            <a:off x="326777" y="836712"/>
            <a:ext cx="8461375" cy="4572855"/>
          </a:xfrm>
        </p:spPr>
        <p:txBody>
          <a:bodyPr>
            <a:normAutofit/>
          </a:bodyPr>
          <a:lstStyle/>
          <a:p>
            <a:endParaRPr lang="en-AU" dirty="0" smtClean="0"/>
          </a:p>
          <a:p>
            <a:pPr lvl="1"/>
            <a:endParaRPr lang="en-AU" dirty="0" smtClean="0"/>
          </a:p>
          <a:p>
            <a:pPr marL="216000" lvl="1" indent="0">
              <a:buNone/>
            </a:pPr>
            <a:r>
              <a:rPr lang="en-AU" dirty="0" smtClean="0"/>
              <a:t>To understand statistically significant changes in the relative heating and cooling demand across Australia in the last 10 to 20 years.</a:t>
            </a:r>
          </a:p>
          <a:p>
            <a:pPr lvl="4">
              <a:buFont typeface="Arial" panose="020B0604020202020204" pitchFamily="34" charset="0"/>
              <a:buChar char="•"/>
            </a:pPr>
            <a:endParaRPr lang="en-AU" dirty="0" smtClean="0"/>
          </a:p>
          <a:p>
            <a:pPr marL="673200" lvl="1" indent="-457200">
              <a:buFont typeface="+mj-lt"/>
              <a:buAutoNum type="arabicPeriod"/>
            </a:pPr>
            <a:endParaRPr lang="en-AU" dirty="0"/>
          </a:p>
          <a:p>
            <a:pPr lvl="1"/>
            <a:endParaRPr lang="en-AU" dirty="0" smtClean="0"/>
          </a:p>
          <a:p>
            <a:pPr lvl="1"/>
            <a:endParaRPr lang="en-AU" dirty="0"/>
          </a:p>
        </p:txBody>
      </p:sp>
    </p:spTree>
    <p:extLst>
      <p:ext uri="{BB962C8B-B14F-4D97-AF65-F5344CB8AC3E}">
        <p14:creationId xmlns:p14="http://schemas.microsoft.com/office/powerpoint/2010/main" val="26422055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Analysis approach</a:t>
            </a:r>
            <a:endParaRPr lang="en-AU"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326777" y="836712"/>
                <a:ext cx="8461375" cy="4968552"/>
              </a:xfrm>
            </p:spPr>
            <p:txBody>
              <a:bodyPr>
                <a:normAutofit fontScale="92500" lnSpcReduction="10000"/>
              </a:bodyPr>
              <a:lstStyle/>
              <a:p>
                <a:endParaRPr lang="en-AU" dirty="0" smtClean="0"/>
              </a:p>
              <a:p>
                <a:pPr lvl="1"/>
                <a:r>
                  <a:rPr lang="en-AU" dirty="0" smtClean="0"/>
                  <a:t>Data sources: </a:t>
                </a:r>
              </a:p>
              <a:p>
                <a:pPr lvl="2"/>
                <a:r>
                  <a:rPr lang="en-AU" dirty="0" smtClean="0"/>
                  <a:t>Bureau of Meteorology hourly weather records from 600+ ground stations over the last 20 years</a:t>
                </a:r>
              </a:p>
              <a:p>
                <a:pPr lvl="2"/>
                <a:r>
                  <a:rPr lang="en-AU" dirty="0" smtClean="0"/>
                  <a:t>2016 ABS Census data at postcode level</a:t>
                </a:r>
              </a:p>
              <a:p>
                <a:pPr lvl="2"/>
                <a:r>
                  <a:rPr lang="en-AU" dirty="0" smtClean="0"/>
                  <a:t>Geoscience Australia NEXIS database (v9) at SA1 level.</a:t>
                </a:r>
              </a:p>
              <a:p>
                <a:pPr lvl="1"/>
                <a:r>
                  <a:rPr lang="en-AU" dirty="0" smtClean="0"/>
                  <a:t>Approach:</a:t>
                </a:r>
              </a:p>
              <a:p>
                <a:pPr lvl="2"/>
                <a:r>
                  <a:rPr lang="en-AU" dirty="0" smtClean="0"/>
                  <a:t>For each year of analysis, link each postcode to the nearest weather station subject to the requirement that 95% of the temperature and humidity data for that year is valid</a:t>
                </a:r>
              </a:p>
              <a:p>
                <a:pPr lvl="2"/>
                <a:r>
                  <a:rPr lang="en-AU" dirty="0" smtClean="0"/>
                  <a:t>Calculate hourly apparent comfort temperature (combines temperature and humidity) </a:t>
                </a:r>
              </a:p>
              <a:p>
                <a:pPr lvl="2"/>
                <a:r>
                  <a:rPr lang="en-AU" dirty="0" smtClean="0"/>
                  <a:t>Calculate the hourly neutral temperatures according to:</a:t>
                </a:r>
              </a:p>
              <a:p>
                <a:pPr marL="432000" lvl="2" indent="0" algn="ctr">
                  <a:buNone/>
                </a:pPr>
                <a14:m>
                  <m:oMath xmlns:m="http://schemas.openxmlformats.org/officeDocument/2006/math">
                    <m:sSub>
                      <m:sSubPr>
                        <m:ctrlPr>
                          <a:rPr lang="en-AU" i="1">
                            <a:latin typeface="Cambria Math" panose="02040503050406030204" pitchFamily="18" charset="0"/>
                          </a:rPr>
                        </m:ctrlPr>
                      </m:sSubPr>
                      <m:e>
                        <m:r>
                          <a:rPr lang="en-AU" i="1">
                            <a:latin typeface="Cambria Math" panose="02040503050406030204" pitchFamily="18" charset="0"/>
                          </a:rPr>
                          <m:t>𝑇</m:t>
                        </m:r>
                      </m:e>
                      <m:sub>
                        <m:r>
                          <a:rPr lang="en-AU" i="1">
                            <a:latin typeface="Cambria Math" panose="02040503050406030204" pitchFamily="18" charset="0"/>
                          </a:rPr>
                          <m:t>𝑛</m:t>
                        </m:r>
                        <m:r>
                          <a:rPr lang="en-AU" b="0" i="1" smtClean="0">
                            <a:latin typeface="Cambria Math" panose="02040503050406030204" pitchFamily="18" charset="0"/>
                          </a:rPr>
                          <m:t>_</m:t>
                        </m:r>
                        <m:r>
                          <a:rPr lang="en-AU" b="0" i="1" smtClean="0">
                            <a:latin typeface="Cambria Math" panose="02040503050406030204" pitchFamily="18" charset="0"/>
                          </a:rPr>
                          <m:t>𝑠𝑡𝑑</m:t>
                        </m:r>
                      </m:sub>
                    </m:sSub>
                    <m:r>
                      <a:rPr lang="en-AU" i="1">
                        <a:latin typeface="Cambria Math" panose="02040503050406030204" pitchFamily="18" charset="0"/>
                      </a:rPr>
                      <m:t>=20+4</m:t>
                    </m:r>
                    <m:func>
                      <m:funcPr>
                        <m:ctrlPr>
                          <a:rPr lang="en-AU" i="1">
                            <a:latin typeface="Cambria Math" panose="02040503050406030204" pitchFamily="18" charset="0"/>
                          </a:rPr>
                        </m:ctrlPr>
                      </m:funcPr>
                      <m:fName>
                        <m:r>
                          <m:rPr>
                            <m:sty m:val="p"/>
                          </m:rPr>
                          <a:rPr lang="en-AU">
                            <a:latin typeface="Cambria Math" panose="02040503050406030204" pitchFamily="18" charset="0"/>
                          </a:rPr>
                          <m:t>sin</m:t>
                        </m:r>
                      </m:fName>
                      <m:e>
                        <m:d>
                          <m:dPr>
                            <m:ctrlPr>
                              <a:rPr lang="en-AU" i="1">
                                <a:latin typeface="Cambria Math" panose="02040503050406030204" pitchFamily="18" charset="0"/>
                              </a:rPr>
                            </m:ctrlPr>
                          </m:dPr>
                          <m:e>
                            <m:r>
                              <a:rPr lang="en-AU" i="1">
                                <a:latin typeface="Cambria Math" panose="02040503050406030204" pitchFamily="18" charset="0"/>
                              </a:rPr>
                              <m:t>𝜋</m:t>
                            </m:r>
                            <m:d>
                              <m:dPr>
                                <m:ctrlPr>
                                  <a:rPr lang="en-AU" i="1">
                                    <a:latin typeface="Cambria Math" panose="02040503050406030204" pitchFamily="18" charset="0"/>
                                  </a:rPr>
                                </m:ctrlPr>
                              </m:dPr>
                              <m:e>
                                <m:r>
                                  <a:rPr lang="en-AU" i="1">
                                    <a:latin typeface="Cambria Math" panose="02040503050406030204" pitchFamily="18" charset="0"/>
                                  </a:rPr>
                                  <m:t>h</m:t>
                                </m:r>
                                <m:r>
                                  <a:rPr lang="en-AU" i="1">
                                    <a:latin typeface="Cambria Math" panose="02040503050406030204" pitchFamily="18" charset="0"/>
                                  </a:rPr>
                                  <m:t>−7</m:t>
                                </m:r>
                              </m:e>
                            </m:d>
                            <m:r>
                              <a:rPr lang="en-AU" i="1">
                                <a:latin typeface="Cambria Math" panose="02040503050406030204" pitchFamily="18" charset="0"/>
                              </a:rPr>
                              <m:t>/12</m:t>
                            </m:r>
                          </m:e>
                        </m:d>
                      </m:e>
                    </m:func>
                  </m:oMath>
                </a14:m>
                <a:r>
                  <a:rPr lang="en-AU" dirty="0" smtClean="0"/>
                  <a:t>  (‘standard’)</a:t>
                </a:r>
              </a:p>
              <a:p>
                <a:pPr marL="432000" lvl="2" indent="0" algn="ctr">
                  <a:buNone/>
                </a:pPr>
                <a14:m>
                  <m:oMath xmlns:m="http://schemas.openxmlformats.org/officeDocument/2006/math">
                    <m:sSub>
                      <m:sSubPr>
                        <m:ctrlPr>
                          <a:rPr lang="en-AU" i="1">
                            <a:latin typeface="Cambria Math" panose="02040503050406030204" pitchFamily="18" charset="0"/>
                          </a:rPr>
                        </m:ctrlPr>
                      </m:sSubPr>
                      <m:e>
                        <m:r>
                          <a:rPr lang="en-AU" i="1">
                            <a:latin typeface="Cambria Math" panose="02040503050406030204" pitchFamily="18" charset="0"/>
                          </a:rPr>
                          <m:t>𝑇</m:t>
                        </m:r>
                      </m:e>
                      <m:sub>
                        <m:r>
                          <a:rPr lang="en-AU" i="1">
                            <a:latin typeface="Cambria Math" panose="02040503050406030204" pitchFamily="18" charset="0"/>
                          </a:rPr>
                          <m:t>𝑛</m:t>
                        </m:r>
                        <m:r>
                          <a:rPr lang="en-AU" b="0" i="1" smtClean="0">
                            <a:latin typeface="Cambria Math" panose="02040503050406030204" pitchFamily="18" charset="0"/>
                          </a:rPr>
                          <m:t>_</m:t>
                        </m:r>
                        <m:r>
                          <a:rPr lang="en-AU" b="0" i="1" smtClean="0">
                            <a:latin typeface="Cambria Math" panose="02040503050406030204" pitchFamily="18" charset="0"/>
                          </a:rPr>
                          <m:t>𝑒</m:t>
                        </m:r>
                        <m:r>
                          <a:rPr lang="en-AU" b="0" i="1" smtClean="0">
                            <a:latin typeface="Cambria Math" panose="02040503050406030204" pitchFamily="18" charset="0"/>
                          </a:rPr>
                          <m:t>_</m:t>
                        </m:r>
                        <m:r>
                          <a:rPr lang="en-AU" b="0" i="1" smtClean="0">
                            <a:latin typeface="Cambria Math" panose="02040503050406030204" pitchFamily="18" charset="0"/>
                          </a:rPr>
                          <m:t>𝑐𝑜𝑜𝑙</m:t>
                        </m:r>
                      </m:sub>
                    </m:sSub>
                    <m:r>
                      <a:rPr lang="en-AU" i="1">
                        <a:latin typeface="Cambria Math" panose="02040503050406030204" pitchFamily="18" charset="0"/>
                      </a:rPr>
                      <m:t>=2</m:t>
                    </m:r>
                    <m:r>
                      <a:rPr lang="en-AU" b="0" i="1" smtClean="0">
                        <a:latin typeface="Cambria Math" panose="02040503050406030204" pitchFamily="18" charset="0"/>
                      </a:rPr>
                      <m:t>8</m:t>
                    </m:r>
                    <m:r>
                      <a:rPr lang="en-AU" i="1">
                        <a:latin typeface="Cambria Math" panose="02040503050406030204" pitchFamily="18" charset="0"/>
                      </a:rPr>
                      <m:t>+4</m:t>
                    </m:r>
                    <m:func>
                      <m:funcPr>
                        <m:ctrlPr>
                          <a:rPr lang="en-AU" i="1">
                            <a:latin typeface="Cambria Math" panose="02040503050406030204" pitchFamily="18" charset="0"/>
                          </a:rPr>
                        </m:ctrlPr>
                      </m:funcPr>
                      <m:fName>
                        <m:r>
                          <m:rPr>
                            <m:sty m:val="p"/>
                          </m:rPr>
                          <a:rPr lang="en-AU">
                            <a:latin typeface="Cambria Math" panose="02040503050406030204" pitchFamily="18" charset="0"/>
                          </a:rPr>
                          <m:t>sin</m:t>
                        </m:r>
                      </m:fName>
                      <m:e>
                        <m:d>
                          <m:dPr>
                            <m:ctrlPr>
                              <a:rPr lang="en-AU" i="1">
                                <a:latin typeface="Cambria Math" panose="02040503050406030204" pitchFamily="18" charset="0"/>
                              </a:rPr>
                            </m:ctrlPr>
                          </m:dPr>
                          <m:e>
                            <m:r>
                              <a:rPr lang="en-AU" i="1">
                                <a:latin typeface="Cambria Math" panose="02040503050406030204" pitchFamily="18" charset="0"/>
                              </a:rPr>
                              <m:t>𝜋</m:t>
                            </m:r>
                            <m:d>
                              <m:dPr>
                                <m:ctrlPr>
                                  <a:rPr lang="en-AU" i="1">
                                    <a:latin typeface="Cambria Math" panose="02040503050406030204" pitchFamily="18" charset="0"/>
                                  </a:rPr>
                                </m:ctrlPr>
                              </m:dPr>
                              <m:e>
                                <m:r>
                                  <a:rPr lang="en-AU" i="1">
                                    <a:latin typeface="Cambria Math" panose="02040503050406030204" pitchFamily="18" charset="0"/>
                                  </a:rPr>
                                  <m:t>h</m:t>
                                </m:r>
                                <m:r>
                                  <a:rPr lang="en-AU" i="1">
                                    <a:latin typeface="Cambria Math" panose="02040503050406030204" pitchFamily="18" charset="0"/>
                                  </a:rPr>
                                  <m:t>−7</m:t>
                                </m:r>
                              </m:e>
                            </m:d>
                            <m:r>
                              <a:rPr lang="en-AU" i="1">
                                <a:latin typeface="Cambria Math" panose="02040503050406030204" pitchFamily="18" charset="0"/>
                              </a:rPr>
                              <m:t>/12</m:t>
                            </m:r>
                          </m:e>
                        </m:d>
                      </m:e>
                    </m:func>
                  </m:oMath>
                </a14:m>
                <a:r>
                  <a:rPr lang="en-AU" dirty="0" smtClean="0"/>
                  <a:t> (peak cooling)</a:t>
                </a:r>
              </a:p>
              <a:p>
                <a:pPr marL="432000" lvl="2" indent="0" algn="ctr">
                  <a:buNone/>
                </a:pPr>
                <a14:m>
                  <m:oMath xmlns:m="http://schemas.openxmlformats.org/officeDocument/2006/math">
                    <m:sSub>
                      <m:sSubPr>
                        <m:ctrlPr>
                          <a:rPr lang="en-AU" i="1">
                            <a:latin typeface="Cambria Math" panose="02040503050406030204" pitchFamily="18" charset="0"/>
                          </a:rPr>
                        </m:ctrlPr>
                      </m:sSubPr>
                      <m:e>
                        <m:r>
                          <a:rPr lang="en-AU" i="1">
                            <a:latin typeface="Cambria Math" panose="02040503050406030204" pitchFamily="18" charset="0"/>
                          </a:rPr>
                          <m:t>𝑇</m:t>
                        </m:r>
                      </m:e>
                      <m:sub>
                        <m:r>
                          <a:rPr lang="en-AU" i="1">
                            <a:latin typeface="Cambria Math" panose="02040503050406030204" pitchFamily="18" charset="0"/>
                          </a:rPr>
                          <m:t>𝑛</m:t>
                        </m:r>
                        <m:r>
                          <a:rPr lang="en-AU" b="0" i="1" smtClean="0">
                            <a:latin typeface="Cambria Math" panose="02040503050406030204" pitchFamily="18" charset="0"/>
                          </a:rPr>
                          <m:t>_</m:t>
                        </m:r>
                        <m:r>
                          <a:rPr lang="en-AU" b="0" i="1" smtClean="0">
                            <a:latin typeface="Cambria Math" panose="02040503050406030204" pitchFamily="18" charset="0"/>
                          </a:rPr>
                          <m:t>𝑒</m:t>
                        </m:r>
                        <m:r>
                          <a:rPr lang="en-AU" b="0" i="1" smtClean="0">
                            <a:latin typeface="Cambria Math" panose="02040503050406030204" pitchFamily="18" charset="0"/>
                          </a:rPr>
                          <m:t>_</m:t>
                        </m:r>
                        <m:r>
                          <a:rPr lang="en-AU" b="0" i="1" smtClean="0">
                            <a:latin typeface="Cambria Math" panose="02040503050406030204" pitchFamily="18" charset="0"/>
                          </a:rPr>
                          <m:t>h𝑒𝑎𝑡</m:t>
                        </m:r>
                      </m:sub>
                    </m:sSub>
                    <m:r>
                      <a:rPr lang="en-AU" i="1">
                        <a:latin typeface="Cambria Math" panose="02040503050406030204" pitchFamily="18" charset="0"/>
                      </a:rPr>
                      <m:t>=</m:t>
                    </m:r>
                    <m:r>
                      <a:rPr lang="en-AU" b="0" i="1" smtClean="0">
                        <a:latin typeface="Cambria Math" panose="02040503050406030204" pitchFamily="18" charset="0"/>
                      </a:rPr>
                      <m:t>12</m:t>
                    </m:r>
                    <m:r>
                      <a:rPr lang="en-AU" i="1">
                        <a:latin typeface="Cambria Math" panose="02040503050406030204" pitchFamily="18" charset="0"/>
                      </a:rPr>
                      <m:t>+4</m:t>
                    </m:r>
                    <m:func>
                      <m:funcPr>
                        <m:ctrlPr>
                          <a:rPr lang="en-AU" i="1">
                            <a:latin typeface="Cambria Math" panose="02040503050406030204" pitchFamily="18" charset="0"/>
                          </a:rPr>
                        </m:ctrlPr>
                      </m:funcPr>
                      <m:fName>
                        <m:r>
                          <m:rPr>
                            <m:sty m:val="p"/>
                          </m:rPr>
                          <a:rPr lang="en-AU">
                            <a:latin typeface="Cambria Math" panose="02040503050406030204" pitchFamily="18" charset="0"/>
                          </a:rPr>
                          <m:t>sin</m:t>
                        </m:r>
                      </m:fName>
                      <m:e>
                        <m:d>
                          <m:dPr>
                            <m:ctrlPr>
                              <a:rPr lang="en-AU" i="1">
                                <a:latin typeface="Cambria Math" panose="02040503050406030204" pitchFamily="18" charset="0"/>
                              </a:rPr>
                            </m:ctrlPr>
                          </m:dPr>
                          <m:e>
                            <m:r>
                              <a:rPr lang="en-AU" i="1">
                                <a:latin typeface="Cambria Math" panose="02040503050406030204" pitchFamily="18" charset="0"/>
                              </a:rPr>
                              <m:t>𝜋</m:t>
                            </m:r>
                            <m:d>
                              <m:dPr>
                                <m:ctrlPr>
                                  <a:rPr lang="en-AU" i="1">
                                    <a:latin typeface="Cambria Math" panose="02040503050406030204" pitchFamily="18" charset="0"/>
                                  </a:rPr>
                                </m:ctrlPr>
                              </m:dPr>
                              <m:e>
                                <m:r>
                                  <a:rPr lang="en-AU" i="1">
                                    <a:latin typeface="Cambria Math" panose="02040503050406030204" pitchFamily="18" charset="0"/>
                                  </a:rPr>
                                  <m:t>h</m:t>
                                </m:r>
                                <m:r>
                                  <a:rPr lang="en-AU" i="1">
                                    <a:latin typeface="Cambria Math" panose="02040503050406030204" pitchFamily="18" charset="0"/>
                                  </a:rPr>
                                  <m:t>−7</m:t>
                                </m:r>
                              </m:e>
                            </m:d>
                            <m:r>
                              <a:rPr lang="en-AU" i="1">
                                <a:latin typeface="Cambria Math" panose="02040503050406030204" pitchFamily="18" charset="0"/>
                              </a:rPr>
                              <m:t>/12</m:t>
                            </m:r>
                          </m:e>
                        </m:d>
                      </m:e>
                    </m:func>
                  </m:oMath>
                </a14:m>
                <a:r>
                  <a:rPr lang="en-AU" dirty="0" smtClean="0"/>
                  <a:t> (peak heating)</a:t>
                </a:r>
              </a:p>
              <a:p>
                <a:pPr marL="2743200" lvl="6" indent="0">
                  <a:buNone/>
                </a:pPr>
                <a:r>
                  <a:rPr lang="en-AU" dirty="0" smtClean="0"/>
                  <a:t>where h is the hour of the day (0 to 23)</a:t>
                </a:r>
              </a:p>
              <a:p>
                <a:pPr lvl="3"/>
                <a:endParaRPr lang="en-AU" dirty="0" smtClean="0"/>
              </a:p>
              <a:p>
                <a:pPr marL="648000" lvl="3" indent="0">
                  <a:buNone/>
                </a:pPr>
                <a:endParaRPr lang="en-AU" dirty="0" smtClean="0"/>
              </a:p>
              <a:p>
                <a:pPr marL="648000" lvl="3" indent="0">
                  <a:buNone/>
                </a:pPr>
                <a:endParaRPr lang="en-AU" dirty="0"/>
              </a:p>
              <a:p>
                <a:pPr marL="648000" lvl="3" indent="0">
                  <a:buNone/>
                </a:pPr>
                <a:endParaRPr lang="en-AU" dirty="0" smtClean="0"/>
              </a:p>
              <a:p>
                <a:pPr marL="648000" lvl="3" indent="0">
                  <a:buNone/>
                </a:pPr>
                <a:endParaRPr lang="en-AU" dirty="0" smtClean="0"/>
              </a:p>
              <a:p>
                <a:pPr marL="673200" lvl="1" indent="-457200">
                  <a:buFont typeface="+mj-lt"/>
                  <a:buAutoNum type="arabicPeriod"/>
                </a:pPr>
                <a:endParaRPr lang="en-AU" dirty="0" smtClean="0"/>
              </a:p>
              <a:p>
                <a:pPr marL="673200" lvl="1" indent="-457200">
                  <a:buFont typeface="+mj-lt"/>
                  <a:buAutoNum type="arabicPeriod"/>
                </a:pPr>
                <a:endParaRPr lang="en-AU" dirty="0"/>
              </a:p>
              <a:p>
                <a:pPr marL="673200" lvl="1" indent="-457200">
                  <a:buFont typeface="+mj-lt"/>
                  <a:buAutoNum type="arabicPeriod"/>
                </a:pPr>
                <a:endParaRPr lang="en-AU" dirty="0"/>
              </a:p>
              <a:p>
                <a:pPr marL="673200" lvl="1" indent="-457200">
                  <a:buFont typeface="+mj-lt"/>
                  <a:buAutoNum type="arabicPeriod"/>
                </a:pPr>
                <a:endParaRPr lang="en-AU" dirty="0" smtClean="0"/>
              </a:p>
              <a:p>
                <a:pPr marL="673200" lvl="1" indent="-457200">
                  <a:buFont typeface="+mj-lt"/>
                  <a:buAutoNum type="arabicPeriod"/>
                </a:pPr>
                <a:endParaRPr lang="en-AU" dirty="0" smtClean="0"/>
              </a:p>
              <a:p>
                <a:pPr marL="673200" lvl="1" indent="-457200">
                  <a:buFont typeface="+mj-lt"/>
                  <a:buAutoNum type="arabicPeriod"/>
                </a:pPr>
                <a:endParaRPr lang="en-AU" dirty="0" smtClean="0"/>
              </a:p>
              <a:p>
                <a:pPr lvl="4">
                  <a:buFont typeface="Arial" panose="020B0604020202020204" pitchFamily="34" charset="0"/>
                  <a:buChar char="•"/>
                </a:pPr>
                <a:endParaRPr lang="en-AU" dirty="0" smtClean="0"/>
              </a:p>
              <a:p>
                <a:pPr marL="673200" lvl="1" indent="-457200">
                  <a:buFont typeface="+mj-lt"/>
                  <a:buAutoNum type="arabicPeriod"/>
                </a:pPr>
                <a:endParaRPr lang="en-AU" dirty="0"/>
              </a:p>
              <a:p>
                <a:pPr lvl="1"/>
                <a:endParaRPr lang="en-AU" dirty="0" smtClean="0"/>
              </a:p>
              <a:p>
                <a:pPr lvl="1"/>
                <a:endParaRPr lang="en-AU"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326777" y="836712"/>
                <a:ext cx="8461375" cy="4968552"/>
              </a:xfrm>
              <a:blipFill rotWithShape="0">
                <a:blip r:embed="rId2"/>
                <a:stretch>
                  <a:fillRect r="-1657" b="-2209"/>
                </a:stretch>
              </a:blipFill>
            </p:spPr>
            <p:txBody>
              <a:bodyPr/>
              <a:lstStyle/>
              <a:p>
                <a:r>
                  <a:rPr lang="en-AU">
                    <a:noFill/>
                  </a:rPr>
                  <a:t> </a:t>
                </a:r>
              </a:p>
            </p:txBody>
          </p:sp>
        </mc:Fallback>
      </mc:AlternateContent>
    </p:spTree>
    <p:extLst>
      <p:ext uri="{BB962C8B-B14F-4D97-AF65-F5344CB8AC3E}">
        <p14:creationId xmlns:p14="http://schemas.microsoft.com/office/powerpoint/2010/main" val="35654641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Analysis approach, continued</a:t>
            </a:r>
            <a:endParaRPr lang="en-AU"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326777" y="836712"/>
                <a:ext cx="8461375" cy="4968552"/>
              </a:xfrm>
            </p:spPr>
            <p:txBody>
              <a:bodyPr>
                <a:normAutofit/>
              </a:bodyPr>
              <a:lstStyle/>
              <a:p>
                <a:endParaRPr lang="en-AU" dirty="0" smtClean="0"/>
              </a:p>
              <a:p>
                <a:pPr lvl="2"/>
                <a:r>
                  <a:rPr lang="en-AU" dirty="0" smtClean="0"/>
                  <a:t>Calculate the annual standard Cooling and Heating Degree Days (CDD and HDD) and peak Cooling and Heating Degree Day measures (</a:t>
                </a:r>
                <a:r>
                  <a:rPr lang="en-AU" dirty="0" err="1" smtClean="0"/>
                  <a:t>CDD</a:t>
                </a:r>
                <a:r>
                  <a:rPr lang="en-AU" baseline="-25000" dirty="0" err="1" smtClean="0"/>
                  <a:t>e</a:t>
                </a:r>
                <a:r>
                  <a:rPr lang="en-AU" dirty="0" smtClean="0"/>
                  <a:t> &amp; </a:t>
                </a:r>
                <a:r>
                  <a:rPr lang="en-AU" dirty="0" err="1" smtClean="0"/>
                  <a:t>HDD</a:t>
                </a:r>
                <a:r>
                  <a:rPr lang="en-AU" baseline="-25000" dirty="0" err="1" smtClean="0"/>
                  <a:t>e</a:t>
                </a:r>
                <a:r>
                  <a:rPr lang="en-AU" dirty="0" smtClean="0"/>
                  <a:t>) according to:</a:t>
                </a:r>
              </a:p>
              <a:p>
                <a:pPr marL="432000" lvl="2" indent="0" algn="ctr">
                  <a:buNone/>
                </a:pPr>
                <a14:m>
                  <m:oMath xmlns:m="http://schemas.openxmlformats.org/officeDocument/2006/math">
                    <m:r>
                      <a:rPr lang="en-AU" i="1">
                        <a:latin typeface="Cambria Math" panose="02040503050406030204" pitchFamily="18" charset="0"/>
                      </a:rPr>
                      <m:t>𝐶𝐷𝐷</m:t>
                    </m:r>
                    <m:r>
                      <a:rPr lang="en-AU" i="1">
                        <a:latin typeface="Cambria Math" panose="02040503050406030204" pitchFamily="18" charset="0"/>
                      </a:rPr>
                      <m:t>=</m:t>
                    </m:r>
                    <m:f>
                      <m:fPr>
                        <m:ctrlPr>
                          <a:rPr lang="en-AU" i="1">
                            <a:latin typeface="Cambria Math" panose="02040503050406030204" pitchFamily="18" charset="0"/>
                          </a:rPr>
                        </m:ctrlPr>
                      </m:fPr>
                      <m:num>
                        <m:r>
                          <a:rPr lang="en-AU" i="1">
                            <a:latin typeface="Cambria Math" panose="02040503050406030204" pitchFamily="18" charset="0"/>
                          </a:rPr>
                          <m:t>1</m:t>
                        </m:r>
                      </m:num>
                      <m:den>
                        <m:r>
                          <a:rPr lang="en-AU" i="1">
                            <a:latin typeface="Cambria Math" panose="02040503050406030204" pitchFamily="18" charset="0"/>
                          </a:rPr>
                          <m:t>24</m:t>
                        </m:r>
                      </m:den>
                    </m:f>
                    <m:nary>
                      <m:naryPr>
                        <m:limLoc m:val="undOvr"/>
                        <m:subHide m:val="on"/>
                        <m:supHide m:val="on"/>
                        <m:ctrlPr>
                          <a:rPr lang="en-AU" i="1">
                            <a:latin typeface="Cambria Math" panose="02040503050406030204" pitchFamily="18" charset="0"/>
                          </a:rPr>
                        </m:ctrlPr>
                      </m:naryPr>
                      <m:sub/>
                      <m:sup/>
                      <m:e>
                        <m:r>
                          <a:rPr lang="en-AU" i="1">
                            <a:latin typeface="Cambria Math" panose="02040503050406030204" pitchFamily="18" charset="0"/>
                          </a:rPr>
                          <m:t>𝑚𝑎𝑥</m:t>
                        </m:r>
                        <m:d>
                          <m:dPr>
                            <m:ctrlPr>
                              <a:rPr lang="en-AU" i="1">
                                <a:latin typeface="Cambria Math" panose="02040503050406030204" pitchFamily="18" charset="0"/>
                              </a:rPr>
                            </m:ctrlPr>
                          </m:dPr>
                          <m:e>
                            <m:acc>
                              <m:accPr>
                                <m:chr m:val="̃"/>
                                <m:ctrlPr>
                                  <a:rPr lang="en-AU" i="1">
                                    <a:latin typeface="Cambria Math" panose="02040503050406030204" pitchFamily="18" charset="0"/>
                                  </a:rPr>
                                </m:ctrlPr>
                              </m:accPr>
                              <m:e>
                                <m:r>
                                  <a:rPr lang="en-AU" i="1">
                                    <a:latin typeface="Cambria Math" panose="02040503050406030204" pitchFamily="18" charset="0"/>
                                  </a:rPr>
                                  <m:t>𝑇</m:t>
                                </m:r>
                              </m:e>
                            </m:acc>
                            <m:r>
                              <a:rPr lang="en-AU" i="1">
                                <a:latin typeface="Cambria Math" panose="02040503050406030204" pitchFamily="18" charset="0"/>
                              </a:rPr>
                              <m:t>−</m:t>
                            </m:r>
                            <m:sSub>
                              <m:sSubPr>
                                <m:ctrlPr>
                                  <a:rPr lang="en-AU" i="1">
                                    <a:latin typeface="Cambria Math" panose="02040503050406030204" pitchFamily="18" charset="0"/>
                                  </a:rPr>
                                </m:ctrlPr>
                              </m:sSubPr>
                              <m:e>
                                <m:r>
                                  <a:rPr lang="en-AU" i="1">
                                    <a:latin typeface="Cambria Math" panose="02040503050406030204" pitchFamily="18" charset="0"/>
                                  </a:rPr>
                                  <m:t>𝑇</m:t>
                                </m:r>
                              </m:e>
                              <m:sub>
                                <m:r>
                                  <a:rPr lang="en-AU" i="1">
                                    <a:latin typeface="Cambria Math" panose="02040503050406030204" pitchFamily="18" charset="0"/>
                                  </a:rPr>
                                  <m:t>𝑛</m:t>
                                </m:r>
                              </m:sub>
                            </m:sSub>
                            <m:r>
                              <a:rPr lang="en-AU" i="1">
                                <a:latin typeface="Cambria Math" panose="02040503050406030204" pitchFamily="18" charset="0"/>
                              </a:rPr>
                              <m:t>,0</m:t>
                            </m:r>
                          </m:e>
                        </m:d>
                      </m:e>
                    </m:nary>
                    <m:r>
                      <a:rPr lang="en-AU" i="1">
                        <a:latin typeface="Cambria Math" panose="02040503050406030204" pitchFamily="18" charset="0"/>
                      </a:rPr>
                      <m:t>𝑑𝑡</m:t>
                    </m:r>
                  </m:oMath>
                </a14:m>
                <a:r>
                  <a:rPr lang="en-AU" dirty="0"/>
                  <a:t> ,   </a:t>
                </a:r>
                <a14:m>
                  <m:oMath xmlns:m="http://schemas.openxmlformats.org/officeDocument/2006/math">
                    <m:r>
                      <a:rPr lang="en-AU" i="1">
                        <a:latin typeface="Cambria Math" panose="02040503050406030204" pitchFamily="18" charset="0"/>
                      </a:rPr>
                      <m:t>𝐻𝐷𝐷</m:t>
                    </m:r>
                    <m:r>
                      <a:rPr lang="en-AU" i="1">
                        <a:latin typeface="Cambria Math" panose="02040503050406030204" pitchFamily="18" charset="0"/>
                      </a:rPr>
                      <m:t>=</m:t>
                    </m:r>
                    <m:f>
                      <m:fPr>
                        <m:ctrlPr>
                          <a:rPr lang="en-AU" i="1">
                            <a:latin typeface="Cambria Math" panose="02040503050406030204" pitchFamily="18" charset="0"/>
                          </a:rPr>
                        </m:ctrlPr>
                      </m:fPr>
                      <m:num>
                        <m:r>
                          <a:rPr lang="en-AU" i="1">
                            <a:latin typeface="Cambria Math" panose="02040503050406030204" pitchFamily="18" charset="0"/>
                          </a:rPr>
                          <m:t>1</m:t>
                        </m:r>
                      </m:num>
                      <m:den>
                        <m:r>
                          <a:rPr lang="en-AU" i="1">
                            <a:latin typeface="Cambria Math" panose="02040503050406030204" pitchFamily="18" charset="0"/>
                          </a:rPr>
                          <m:t>24</m:t>
                        </m:r>
                      </m:den>
                    </m:f>
                    <m:nary>
                      <m:naryPr>
                        <m:limLoc m:val="undOvr"/>
                        <m:subHide m:val="on"/>
                        <m:supHide m:val="on"/>
                        <m:ctrlPr>
                          <a:rPr lang="en-AU" i="1">
                            <a:latin typeface="Cambria Math" panose="02040503050406030204" pitchFamily="18" charset="0"/>
                          </a:rPr>
                        </m:ctrlPr>
                      </m:naryPr>
                      <m:sub/>
                      <m:sup/>
                      <m:e>
                        <m:r>
                          <a:rPr lang="en-AU" i="1">
                            <a:latin typeface="Cambria Math" panose="02040503050406030204" pitchFamily="18" charset="0"/>
                          </a:rPr>
                          <m:t>𝑚𝑎𝑥</m:t>
                        </m:r>
                        <m:d>
                          <m:dPr>
                            <m:ctrlPr>
                              <a:rPr lang="en-AU" i="1">
                                <a:latin typeface="Cambria Math" panose="02040503050406030204" pitchFamily="18" charset="0"/>
                              </a:rPr>
                            </m:ctrlPr>
                          </m:dPr>
                          <m:e>
                            <m:sSub>
                              <m:sSubPr>
                                <m:ctrlPr>
                                  <a:rPr lang="en-AU" i="1">
                                    <a:latin typeface="Cambria Math" panose="02040503050406030204" pitchFamily="18" charset="0"/>
                                  </a:rPr>
                                </m:ctrlPr>
                              </m:sSubPr>
                              <m:e>
                                <m:r>
                                  <a:rPr lang="en-AU" i="1">
                                    <a:latin typeface="Cambria Math" panose="02040503050406030204" pitchFamily="18" charset="0"/>
                                  </a:rPr>
                                  <m:t>𝑇</m:t>
                                </m:r>
                              </m:e>
                              <m:sub>
                                <m:r>
                                  <a:rPr lang="en-AU" i="1">
                                    <a:latin typeface="Cambria Math" panose="02040503050406030204" pitchFamily="18" charset="0"/>
                                  </a:rPr>
                                  <m:t>𝑛</m:t>
                                </m:r>
                              </m:sub>
                            </m:sSub>
                            <m:r>
                              <a:rPr lang="en-AU" i="1">
                                <a:latin typeface="Cambria Math" panose="02040503050406030204" pitchFamily="18" charset="0"/>
                              </a:rPr>
                              <m:t>−</m:t>
                            </m:r>
                            <m:acc>
                              <m:accPr>
                                <m:chr m:val="̃"/>
                                <m:ctrlPr>
                                  <a:rPr lang="en-AU" i="1">
                                    <a:latin typeface="Cambria Math" panose="02040503050406030204" pitchFamily="18" charset="0"/>
                                  </a:rPr>
                                </m:ctrlPr>
                              </m:accPr>
                              <m:e>
                                <m:r>
                                  <a:rPr lang="en-AU" i="1">
                                    <a:latin typeface="Cambria Math" panose="02040503050406030204" pitchFamily="18" charset="0"/>
                                  </a:rPr>
                                  <m:t>𝑇</m:t>
                                </m:r>
                              </m:e>
                            </m:acc>
                            <m:r>
                              <a:rPr lang="en-AU" i="1">
                                <a:latin typeface="Cambria Math" panose="02040503050406030204" pitchFamily="18" charset="0"/>
                              </a:rPr>
                              <m:t>,0</m:t>
                            </m:r>
                          </m:e>
                        </m:d>
                      </m:e>
                    </m:nary>
                    <m:r>
                      <a:rPr lang="en-AU" i="1">
                        <a:latin typeface="Cambria Math" panose="02040503050406030204" pitchFamily="18" charset="0"/>
                      </a:rPr>
                      <m:t>𝑑𝑡</m:t>
                    </m:r>
                  </m:oMath>
                </a14:m>
                <a:endParaRPr lang="en-AU" dirty="0"/>
              </a:p>
              <a:p>
                <a:pPr marL="432000" lvl="2" indent="0">
                  <a:buNone/>
                </a:pPr>
                <a:r>
                  <a:rPr lang="en-AU" dirty="0" smtClean="0"/>
                  <a:t>			where </a:t>
                </a:r>
                <a14:m>
                  <m:oMath xmlns:m="http://schemas.openxmlformats.org/officeDocument/2006/math">
                    <m:acc>
                      <m:accPr>
                        <m:chr m:val="̃"/>
                        <m:ctrlPr>
                          <a:rPr lang="en-AU" i="1">
                            <a:latin typeface="Cambria Math" panose="02040503050406030204" pitchFamily="18" charset="0"/>
                          </a:rPr>
                        </m:ctrlPr>
                      </m:accPr>
                      <m:e>
                        <m:r>
                          <a:rPr lang="en-AU" i="1">
                            <a:latin typeface="Cambria Math" panose="02040503050406030204" pitchFamily="18" charset="0"/>
                          </a:rPr>
                          <m:t>𝑇</m:t>
                        </m:r>
                      </m:e>
                    </m:acc>
                  </m:oMath>
                </a14:m>
                <a:r>
                  <a:rPr lang="en-AU" dirty="0" smtClean="0"/>
                  <a:t> is the apparent temperature</a:t>
                </a:r>
              </a:p>
              <a:p>
                <a:pPr lvl="2"/>
                <a:r>
                  <a:rPr lang="en-AU" dirty="0" smtClean="0"/>
                  <a:t>Scale the calculated </a:t>
                </a:r>
                <a:r>
                  <a:rPr lang="en-AU" dirty="0"/>
                  <a:t>v</a:t>
                </a:r>
                <a:r>
                  <a:rPr lang="en-AU" dirty="0" smtClean="0"/>
                  <a:t>alues to account for missing data (a maximum of 5%)</a:t>
                </a:r>
              </a:p>
              <a:p>
                <a:pPr lvl="2"/>
                <a:r>
                  <a:rPr lang="en-AU" dirty="0" smtClean="0"/>
                  <a:t>For each postcode</a:t>
                </a:r>
                <a:r>
                  <a:rPr lang="en-AU" dirty="0"/>
                  <a:t>, use </a:t>
                </a:r>
                <a:r>
                  <a:rPr lang="en-AU" dirty="0" smtClean="0"/>
                  <a:t>weighted </a:t>
                </a:r>
                <a:r>
                  <a:rPr lang="en-AU" dirty="0"/>
                  <a:t>least squares regression </a:t>
                </a:r>
                <a:r>
                  <a:rPr lang="en-AU" dirty="0" smtClean="0"/>
                  <a:t>to fit a non-linear regression model of the form:</a:t>
                </a:r>
              </a:p>
              <a:p>
                <a:pPr marL="648000" lvl="3" indent="0">
                  <a:buNone/>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𝑓</m:t>
                      </m:r>
                      <m:r>
                        <a:rPr lang="en-AU" b="0" i="1" smtClean="0">
                          <a:latin typeface="Cambria Math" panose="02040503050406030204" pitchFamily="18" charset="0"/>
                        </a:rPr>
                        <m:t>(</m:t>
                      </m:r>
                      <m:r>
                        <a:rPr lang="en-AU" b="0" i="1" smtClean="0">
                          <a:latin typeface="Cambria Math" panose="02040503050406030204" pitchFamily="18" charset="0"/>
                        </a:rPr>
                        <m:t>𝑦</m:t>
                      </m:r>
                      <m:r>
                        <a:rPr lang="en-AU" b="0" i="1" smtClean="0">
                          <a:latin typeface="Cambria Math" panose="02040503050406030204" pitchFamily="18" charset="0"/>
                        </a:rPr>
                        <m:t>)=</m:t>
                      </m:r>
                      <m:sSub>
                        <m:sSubPr>
                          <m:ctrlPr>
                            <a:rPr lang="en-AU" i="1" smtClean="0">
                              <a:latin typeface="Cambria Math" panose="02040503050406030204" pitchFamily="18" charset="0"/>
                            </a:rPr>
                          </m:ctrlPr>
                        </m:sSubPr>
                        <m:e>
                          <m:r>
                            <a:rPr lang="en-AU" b="0" i="1" smtClean="0">
                              <a:latin typeface="Cambria Math" panose="02040503050406030204" pitchFamily="18" charset="0"/>
                            </a:rPr>
                            <m:t>𝑏</m:t>
                          </m:r>
                        </m:e>
                        <m:sub>
                          <m:r>
                            <a:rPr lang="en-AU" b="0" i="1" smtClean="0">
                              <a:latin typeface="Cambria Math" panose="02040503050406030204" pitchFamily="18" charset="0"/>
                            </a:rPr>
                            <m:t>1</m:t>
                          </m:r>
                        </m:sub>
                      </m:sSub>
                      <m:r>
                        <a:rPr lang="en-AU" b="0" i="1" smtClean="0">
                          <a:latin typeface="Cambria Math" panose="02040503050406030204" pitchFamily="18" charset="0"/>
                        </a:rPr>
                        <m:t>𝑒𝑥𝑝</m:t>
                      </m:r>
                      <m:d>
                        <m:dPr>
                          <m:ctrlPr>
                            <a:rPr lang="en-AU" b="0" i="1" smtClean="0">
                              <a:latin typeface="Cambria Math" panose="02040503050406030204" pitchFamily="18" charset="0"/>
                            </a:rPr>
                          </m:ctrlPr>
                        </m:dPr>
                        <m:e>
                          <m:sSub>
                            <m:sSubPr>
                              <m:ctrlPr>
                                <a:rPr lang="en-AU" i="1">
                                  <a:latin typeface="Cambria Math" panose="02040503050406030204" pitchFamily="18" charset="0"/>
                                </a:rPr>
                              </m:ctrlPr>
                            </m:sSubPr>
                            <m:e>
                              <m:r>
                                <a:rPr lang="en-AU" i="1">
                                  <a:latin typeface="Cambria Math" panose="02040503050406030204" pitchFamily="18" charset="0"/>
                                </a:rPr>
                                <m:t>𝑏</m:t>
                              </m:r>
                            </m:e>
                            <m:sub>
                              <m:r>
                                <a:rPr lang="en-AU" b="0" i="1" smtClean="0">
                                  <a:latin typeface="Cambria Math" panose="02040503050406030204" pitchFamily="18" charset="0"/>
                                </a:rPr>
                                <m:t>2</m:t>
                              </m:r>
                            </m:sub>
                          </m:sSub>
                          <m:d>
                            <m:dPr>
                              <m:ctrlPr>
                                <a:rPr lang="en-AU" i="1" smtClean="0">
                                  <a:latin typeface="Cambria Math" panose="02040503050406030204" pitchFamily="18" charset="0"/>
                                </a:rPr>
                              </m:ctrlPr>
                            </m:dPr>
                            <m:e>
                              <m:r>
                                <a:rPr lang="en-AU" b="0" i="1" smtClean="0">
                                  <a:latin typeface="Cambria Math" panose="02040503050406030204" pitchFamily="18" charset="0"/>
                                </a:rPr>
                                <m:t>𝑦</m:t>
                              </m:r>
                              <m:r>
                                <a:rPr lang="en-AU" b="0" i="1" smtClean="0">
                                  <a:latin typeface="Cambria Math" panose="02040503050406030204" pitchFamily="18" charset="0"/>
                                </a:rPr>
                                <m:t>−</m:t>
                              </m:r>
                              <m:sSub>
                                <m:sSubPr>
                                  <m:ctrlPr>
                                    <a:rPr lang="en-AU" b="0" i="1" smtClean="0">
                                      <a:latin typeface="Cambria Math" panose="02040503050406030204" pitchFamily="18" charset="0"/>
                                    </a:rPr>
                                  </m:ctrlPr>
                                </m:sSubPr>
                                <m:e>
                                  <m:r>
                                    <a:rPr lang="en-AU" b="0" i="1" smtClean="0">
                                      <a:latin typeface="Cambria Math" panose="02040503050406030204" pitchFamily="18" charset="0"/>
                                    </a:rPr>
                                    <m:t>𝑦</m:t>
                                  </m:r>
                                </m:e>
                                <m:sub>
                                  <m:r>
                                    <a:rPr lang="en-AU" b="0" i="1" smtClean="0">
                                      <a:latin typeface="Cambria Math" panose="02040503050406030204" pitchFamily="18" charset="0"/>
                                    </a:rPr>
                                    <m:t>𝑜</m:t>
                                  </m:r>
                                </m:sub>
                              </m:sSub>
                            </m:e>
                          </m:d>
                        </m:e>
                      </m:d>
                    </m:oMath>
                  </m:oMathPara>
                </a14:m>
                <a:endParaRPr lang="en-AU" dirty="0" smtClean="0"/>
              </a:p>
              <a:p>
                <a:pPr marL="648000" lvl="3" indent="0">
                  <a:buNone/>
                </a:pPr>
                <a:r>
                  <a:rPr lang="en-AU" dirty="0" smtClean="0"/>
                  <a:t>This model attempts to fit the data over multiple years to a fixed percentage change per year. The percentage change is given by;</a:t>
                </a:r>
              </a:p>
              <a:p>
                <a:pPr marL="648000" lvl="3" indent="0">
                  <a:buNone/>
                </a:pPr>
                <a:r>
                  <a:rPr lang="en-AU" dirty="0"/>
                  <a:t>	</a:t>
                </a:r>
                <a:r>
                  <a:rPr lang="en-AU" dirty="0" smtClean="0"/>
                  <a:t>		</a:t>
                </a:r>
                <a:r>
                  <a:rPr lang="en-AU" dirty="0"/>
                  <a:t> </a:t>
                </a:r>
                <a14:m>
                  <m:oMath xmlns:m="http://schemas.openxmlformats.org/officeDocument/2006/math">
                    <m:r>
                      <a:rPr lang="en-AU" b="0" i="1" smtClean="0">
                        <a:latin typeface="Cambria Math" panose="02040503050406030204" pitchFamily="18" charset="0"/>
                      </a:rPr>
                      <m:t>𝑟</m:t>
                    </m:r>
                    <m:r>
                      <a:rPr lang="en-AU" b="0" i="1" smtClean="0">
                        <a:latin typeface="Cambria Math" panose="02040503050406030204" pitchFamily="18" charset="0"/>
                      </a:rPr>
                      <m:t>=100</m:t>
                    </m:r>
                    <m:d>
                      <m:dPr>
                        <m:ctrlPr>
                          <a:rPr lang="en-AU" b="0" i="1" smtClean="0">
                            <a:latin typeface="Cambria Math" panose="02040503050406030204" pitchFamily="18" charset="0"/>
                          </a:rPr>
                        </m:ctrlPr>
                      </m:dPr>
                      <m:e>
                        <m:r>
                          <m:rPr>
                            <m:sty m:val="p"/>
                          </m:rPr>
                          <a:rPr lang="en-AU">
                            <a:latin typeface="Cambria Math" panose="02040503050406030204" pitchFamily="18" charset="0"/>
                          </a:rPr>
                          <m:t>exp</m:t>
                        </m:r>
                        <m:r>
                          <a:rPr lang="en-AU" i="1">
                            <a:latin typeface="Cambria Math" panose="02040503050406030204" pitchFamily="18" charset="0"/>
                          </a:rPr>
                          <m:t>⁡(</m:t>
                        </m:r>
                        <m:sSub>
                          <m:sSubPr>
                            <m:ctrlPr>
                              <a:rPr lang="en-AU" i="1">
                                <a:latin typeface="Cambria Math" panose="02040503050406030204" pitchFamily="18" charset="0"/>
                              </a:rPr>
                            </m:ctrlPr>
                          </m:sSubPr>
                          <m:e>
                            <m:r>
                              <a:rPr lang="en-AU" i="1">
                                <a:latin typeface="Cambria Math" panose="02040503050406030204" pitchFamily="18" charset="0"/>
                              </a:rPr>
                              <m:t>𝑏</m:t>
                            </m:r>
                          </m:e>
                          <m:sub>
                            <m:r>
                              <a:rPr lang="en-AU" i="1">
                                <a:latin typeface="Cambria Math" panose="02040503050406030204" pitchFamily="18" charset="0"/>
                              </a:rPr>
                              <m:t>2</m:t>
                            </m:r>
                          </m:sub>
                        </m:sSub>
                        <m:r>
                          <m:rPr>
                            <m:nor/>
                          </m:rPr>
                          <a:rPr lang="en-AU" dirty="0"/>
                          <m:t>)−1</m:t>
                        </m:r>
                      </m:e>
                    </m:d>
                  </m:oMath>
                </a14:m>
                <a:endParaRPr lang="en-AU" dirty="0"/>
              </a:p>
              <a:p>
                <a:pPr lvl="2"/>
                <a:r>
                  <a:rPr lang="en-AU" dirty="0" smtClean="0"/>
                  <a:t>Use a t-test to assess whether the </a:t>
                </a:r>
                <a14:m>
                  <m:oMath xmlns:m="http://schemas.openxmlformats.org/officeDocument/2006/math">
                    <m:sSub>
                      <m:sSubPr>
                        <m:ctrlPr>
                          <a:rPr lang="en-AU" i="1">
                            <a:latin typeface="Cambria Math" panose="02040503050406030204" pitchFamily="18" charset="0"/>
                          </a:rPr>
                        </m:ctrlPr>
                      </m:sSubPr>
                      <m:e>
                        <m:r>
                          <a:rPr lang="en-AU" i="1">
                            <a:latin typeface="Cambria Math" panose="02040503050406030204" pitchFamily="18" charset="0"/>
                          </a:rPr>
                          <m:t>𝑏</m:t>
                        </m:r>
                      </m:e>
                      <m:sub>
                        <m:r>
                          <a:rPr lang="en-AU" i="1">
                            <a:latin typeface="Cambria Math" panose="02040503050406030204" pitchFamily="18" charset="0"/>
                          </a:rPr>
                          <m:t>2</m:t>
                        </m:r>
                      </m:sub>
                    </m:sSub>
                  </m:oMath>
                </a14:m>
                <a:r>
                  <a:rPr lang="en-AU" dirty="0" smtClean="0"/>
                  <a:t> term is statistically significant (e.g. a non-significant result would indicate no change in demand over the period.</a:t>
                </a:r>
              </a:p>
              <a:p>
                <a:pPr marL="673200" lvl="1" indent="-457200">
                  <a:buFont typeface="+mj-lt"/>
                  <a:buAutoNum type="arabicPeriod"/>
                </a:pPr>
                <a:endParaRPr lang="en-AU" dirty="0"/>
              </a:p>
              <a:p>
                <a:pPr marL="673200" lvl="1" indent="-457200">
                  <a:buFont typeface="+mj-lt"/>
                  <a:buAutoNum type="arabicPeriod"/>
                </a:pPr>
                <a:endParaRPr lang="en-AU" dirty="0"/>
              </a:p>
              <a:p>
                <a:pPr marL="673200" lvl="1" indent="-457200">
                  <a:buFont typeface="+mj-lt"/>
                  <a:buAutoNum type="arabicPeriod"/>
                </a:pPr>
                <a:endParaRPr lang="en-AU" dirty="0" smtClean="0"/>
              </a:p>
              <a:p>
                <a:pPr marL="673200" lvl="1" indent="-457200">
                  <a:buFont typeface="+mj-lt"/>
                  <a:buAutoNum type="arabicPeriod"/>
                </a:pPr>
                <a:endParaRPr lang="en-AU" dirty="0" smtClean="0"/>
              </a:p>
              <a:p>
                <a:pPr marL="673200" lvl="1" indent="-457200">
                  <a:buFont typeface="+mj-lt"/>
                  <a:buAutoNum type="arabicPeriod"/>
                </a:pPr>
                <a:endParaRPr lang="en-AU" dirty="0" smtClean="0"/>
              </a:p>
              <a:p>
                <a:pPr lvl="4">
                  <a:buFont typeface="Arial" panose="020B0604020202020204" pitchFamily="34" charset="0"/>
                  <a:buChar char="•"/>
                </a:pPr>
                <a:endParaRPr lang="en-AU" dirty="0" smtClean="0"/>
              </a:p>
              <a:p>
                <a:pPr marL="673200" lvl="1" indent="-457200">
                  <a:buFont typeface="+mj-lt"/>
                  <a:buAutoNum type="arabicPeriod"/>
                </a:pPr>
                <a:endParaRPr lang="en-AU" dirty="0"/>
              </a:p>
              <a:p>
                <a:pPr lvl="1"/>
                <a:endParaRPr lang="en-AU" dirty="0" smtClean="0"/>
              </a:p>
              <a:p>
                <a:pPr lvl="1"/>
                <a:endParaRPr lang="en-AU"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326777" y="836712"/>
                <a:ext cx="8461375" cy="4968552"/>
              </a:xfrm>
              <a:blipFill rotWithShape="0">
                <a:blip r:embed="rId2"/>
                <a:stretch>
                  <a:fillRect r="-1945" b="-2577"/>
                </a:stretch>
              </a:blipFill>
            </p:spPr>
            <p:txBody>
              <a:bodyPr/>
              <a:lstStyle/>
              <a:p>
                <a:r>
                  <a:rPr lang="en-AU">
                    <a:noFill/>
                  </a:rPr>
                  <a:t> </a:t>
                </a:r>
              </a:p>
            </p:txBody>
          </p:sp>
        </mc:Fallback>
      </mc:AlternateContent>
    </p:spTree>
    <p:extLst>
      <p:ext uri="{BB962C8B-B14F-4D97-AF65-F5344CB8AC3E}">
        <p14:creationId xmlns:p14="http://schemas.microsoft.com/office/powerpoint/2010/main" val="33692444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Results 1 – national trend</a:t>
            </a:r>
            <a:endParaRPr lang="en-AU" dirty="0"/>
          </a:p>
        </p:txBody>
      </p:sp>
      <p:pic>
        <p:nvPicPr>
          <p:cNvPr id="5" name="Picture 4"/>
          <p:cNvPicPr/>
          <p:nvPr/>
        </p:nvPicPr>
        <p:blipFill>
          <a:blip r:embed="rId2"/>
          <a:stretch>
            <a:fillRect/>
          </a:stretch>
        </p:blipFill>
        <p:spPr>
          <a:xfrm>
            <a:off x="4561740" y="1269009"/>
            <a:ext cx="4536504" cy="3566276"/>
          </a:xfrm>
          <a:prstGeom prst="rect">
            <a:avLst/>
          </a:prstGeom>
        </p:spPr>
      </p:pic>
      <p:sp>
        <p:nvSpPr>
          <p:cNvPr id="4" name="Rectangle 3"/>
          <p:cNvSpPr/>
          <p:nvPr/>
        </p:nvSpPr>
        <p:spPr>
          <a:xfrm>
            <a:off x="374641" y="1412776"/>
            <a:ext cx="4572000" cy="1881925"/>
          </a:xfrm>
          <a:prstGeom prst="rect">
            <a:avLst/>
          </a:prstGeom>
        </p:spPr>
        <p:txBody>
          <a:bodyPr>
            <a:spAutoFit/>
          </a:bodyPr>
          <a:lstStyle/>
          <a:p>
            <a:pPr marL="285750" indent="-285750">
              <a:lnSpc>
                <a:spcPct val="107000"/>
              </a:lnSpc>
              <a:spcAft>
                <a:spcPts val="800"/>
              </a:spcAft>
              <a:buFont typeface="Arial" panose="020B0604020202020204" pitchFamily="34" charset="0"/>
              <a:buChar char="•"/>
            </a:pPr>
            <a:r>
              <a:rPr lang="en-AU" dirty="0" smtClean="0">
                <a:latin typeface="Calibri" panose="020F0502020204030204" pitchFamily="34" charset="0"/>
                <a:ea typeface="Calibri" panose="020F0502020204030204" pitchFamily="34" charset="0"/>
                <a:cs typeface="Times New Roman" panose="02020603050405020304" pitchFamily="18" charset="0"/>
              </a:rPr>
              <a:t>Cooling demand increasing</a:t>
            </a:r>
          </a:p>
          <a:p>
            <a:pPr marL="285750" indent="-285750">
              <a:lnSpc>
                <a:spcPct val="107000"/>
              </a:lnSpc>
              <a:spcAft>
                <a:spcPts val="800"/>
              </a:spcAft>
              <a:buFont typeface="Arial" panose="020B0604020202020204" pitchFamily="34" charset="0"/>
              <a:buChar char="•"/>
            </a:pPr>
            <a:r>
              <a:rPr lang="en-AU" dirty="0" smtClean="0">
                <a:latin typeface="Calibri" panose="020F0502020204030204" pitchFamily="34" charset="0"/>
                <a:ea typeface="Calibri" panose="020F0502020204030204" pitchFamily="34" charset="0"/>
                <a:cs typeface="Times New Roman" panose="02020603050405020304" pitchFamily="18" charset="0"/>
              </a:rPr>
              <a:t>Heating demand change not statistically significant</a:t>
            </a:r>
          </a:p>
          <a:p>
            <a:pPr>
              <a:lnSpc>
                <a:spcPct val="107000"/>
              </a:lnSpc>
              <a:spcAft>
                <a:spcPts val="800"/>
              </a:spcAft>
            </a:pPr>
            <a:r>
              <a:rPr lang="en-AU" dirty="0" smtClean="0">
                <a:latin typeface="Calibri" panose="020F0502020204030204" pitchFamily="34" charset="0"/>
                <a:ea typeface="Calibri" panose="020F0502020204030204" pitchFamily="34" charset="0"/>
                <a:cs typeface="Times New Roman" panose="02020603050405020304" pitchFamily="18" charset="0"/>
              </a:rPr>
              <a:t>      CDD</a:t>
            </a:r>
            <a:r>
              <a:rPr lang="en-AU" dirty="0">
                <a:latin typeface="Calibri" panose="020F0502020204030204" pitchFamily="34" charset="0"/>
                <a:ea typeface="Calibri" panose="020F0502020204030204" pitchFamily="34" charset="0"/>
                <a:cs typeface="Times New Roman" panose="02020603050405020304" pitchFamily="18" charset="0"/>
              </a:rPr>
              <a:t>: +0.91%/year  (p-value 0.0004)</a:t>
            </a:r>
          </a:p>
          <a:p>
            <a:pPr>
              <a:lnSpc>
                <a:spcPct val="107000"/>
              </a:lnSpc>
              <a:spcAft>
                <a:spcPts val="800"/>
              </a:spcAft>
            </a:pPr>
            <a:r>
              <a:rPr lang="en-AU" dirty="0">
                <a:latin typeface="Calibri" panose="020F0502020204030204" pitchFamily="34" charset="0"/>
                <a:ea typeface="Calibri" panose="020F0502020204030204" pitchFamily="34" charset="0"/>
                <a:cs typeface="Times New Roman" panose="02020603050405020304" pitchFamily="18" charset="0"/>
              </a:rPr>
              <a:t> </a:t>
            </a:r>
            <a:r>
              <a:rPr lang="en-AU" dirty="0" smtClean="0">
                <a:latin typeface="Calibri" panose="020F0502020204030204" pitchFamily="34" charset="0"/>
                <a:ea typeface="Calibri" panose="020F0502020204030204" pitchFamily="34" charset="0"/>
                <a:cs typeface="Times New Roman" panose="02020603050405020304" pitchFamily="18" charset="0"/>
              </a:rPr>
              <a:t>     HDD</a:t>
            </a:r>
            <a:r>
              <a:rPr lang="en-AU" dirty="0">
                <a:latin typeface="Calibri" panose="020F0502020204030204" pitchFamily="34" charset="0"/>
                <a:ea typeface="Calibri" panose="020F0502020204030204" pitchFamily="34" charset="0"/>
                <a:cs typeface="Times New Roman" panose="02020603050405020304" pitchFamily="18" charset="0"/>
              </a:rPr>
              <a:t>:  not significant (p-vale 0.2797)  </a:t>
            </a:r>
            <a:endParaRPr lang="en-AU"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p:cNvSpPr txBox="1"/>
          <p:nvPr/>
        </p:nvSpPr>
        <p:spPr>
          <a:xfrm>
            <a:off x="4946641" y="4786601"/>
            <a:ext cx="4085781" cy="307777"/>
          </a:xfrm>
          <a:prstGeom prst="rect">
            <a:avLst/>
          </a:prstGeom>
          <a:noFill/>
        </p:spPr>
        <p:txBody>
          <a:bodyPr wrap="square" rtlCol="0">
            <a:spAutoFit/>
          </a:bodyPr>
          <a:lstStyle/>
          <a:p>
            <a:r>
              <a:rPr lang="en-AU" sz="1400" dirty="0" smtClean="0"/>
              <a:t>20 year population weighted* national CDD and HDD</a:t>
            </a:r>
            <a:endParaRPr lang="en-AU" sz="1400" dirty="0"/>
          </a:p>
        </p:txBody>
      </p:sp>
      <p:sp>
        <p:nvSpPr>
          <p:cNvPr id="8" name="TextBox 7"/>
          <p:cNvSpPr txBox="1"/>
          <p:nvPr/>
        </p:nvSpPr>
        <p:spPr>
          <a:xfrm>
            <a:off x="374641" y="5661248"/>
            <a:ext cx="4908523" cy="307777"/>
          </a:xfrm>
          <a:prstGeom prst="rect">
            <a:avLst/>
          </a:prstGeom>
          <a:noFill/>
        </p:spPr>
        <p:txBody>
          <a:bodyPr wrap="none" rtlCol="0">
            <a:spAutoFit/>
          </a:bodyPr>
          <a:lstStyle/>
          <a:p>
            <a:r>
              <a:rPr lang="en-AU" sz="1400" dirty="0" smtClean="0"/>
              <a:t>*population weighting is based on 2016 Census populations only</a:t>
            </a:r>
            <a:endParaRPr lang="en-AU" sz="1400" dirty="0"/>
          </a:p>
        </p:txBody>
      </p:sp>
    </p:spTree>
    <p:extLst>
      <p:ext uri="{BB962C8B-B14F-4D97-AF65-F5344CB8AC3E}">
        <p14:creationId xmlns:p14="http://schemas.microsoft.com/office/powerpoint/2010/main" val="1631517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Results 2 – variations (1998-2017)</a:t>
            </a:r>
            <a:endParaRPr lang="en-AU" dirty="0"/>
          </a:p>
        </p:txBody>
      </p:sp>
      <p:pic>
        <p:nvPicPr>
          <p:cNvPr id="3" name="Picture 2"/>
          <p:cNvPicPr>
            <a:picLocks noChangeAspect="1"/>
          </p:cNvPicPr>
          <p:nvPr/>
        </p:nvPicPr>
        <p:blipFill>
          <a:blip r:embed="rId2"/>
          <a:stretch>
            <a:fillRect/>
          </a:stretch>
        </p:blipFill>
        <p:spPr>
          <a:xfrm>
            <a:off x="0" y="1628800"/>
            <a:ext cx="9144000" cy="3224043"/>
          </a:xfrm>
          <a:prstGeom prst="rect">
            <a:avLst/>
          </a:prstGeom>
        </p:spPr>
      </p:pic>
      <p:sp>
        <p:nvSpPr>
          <p:cNvPr id="12" name="TextBox 11"/>
          <p:cNvSpPr txBox="1"/>
          <p:nvPr/>
        </p:nvSpPr>
        <p:spPr>
          <a:xfrm>
            <a:off x="6084168" y="5517232"/>
            <a:ext cx="2182457" cy="369332"/>
          </a:xfrm>
          <a:prstGeom prst="rect">
            <a:avLst/>
          </a:prstGeom>
          <a:noFill/>
        </p:spPr>
        <p:txBody>
          <a:bodyPr wrap="none" rtlCol="0">
            <a:spAutoFit/>
          </a:bodyPr>
          <a:lstStyle/>
          <a:p>
            <a:r>
              <a:rPr lang="en-AU" dirty="0" smtClean="0"/>
              <a:t>Standard CDD &amp; HDD</a:t>
            </a:r>
            <a:endParaRPr lang="en-AU" dirty="0"/>
          </a:p>
        </p:txBody>
      </p:sp>
    </p:spTree>
    <p:extLst>
      <p:ext uri="{BB962C8B-B14F-4D97-AF65-F5344CB8AC3E}">
        <p14:creationId xmlns:p14="http://schemas.microsoft.com/office/powerpoint/2010/main" val="4248100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Results 3 – variations (2008-2017)</a:t>
            </a:r>
            <a:endParaRPr lang="en-AU" dirty="0"/>
          </a:p>
        </p:txBody>
      </p:sp>
      <p:pic>
        <p:nvPicPr>
          <p:cNvPr id="4" name="Picture 3"/>
          <p:cNvPicPr>
            <a:picLocks noChangeAspect="1"/>
          </p:cNvPicPr>
          <p:nvPr/>
        </p:nvPicPr>
        <p:blipFill>
          <a:blip r:embed="rId2"/>
          <a:stretch>
            <a:fillRect/>
          </a:stretch>
        </p:blipFill>
        <p:spPr>
          <a:xfrm>
            <a:off x="0" y="1628800"/>
            <a:ext cx="9144000" cy="3226210"/>
          </a:xfrm>
          <a:prstGeom prst="rect">
            <a:avLst/>
          </a:prstGeom>
        </p:spPr>
      </p:pic>
      <p:sp>
        <p:nvSpPr>
          <p:cNvPr id="5" name="TextBox 4"/>
          <p:cNvSpPr txBox="1"/>
          <p:nvPr/>
        </p:nvSpPr>
        <p:spPr>
          <a:xfrm>
            <a:off x="6084168" y="5517232"/>
            <a:ext cx="2182457" cy="369332"/>
          </a:xfrm>
          <a:prstGeom prst="rect">
            <a:avLst/>
          </a:prstGeom>
          <a:noFill/>
        </p:spPr>
        <p:txBody>
          <a:bodyPr wrap="none" rtlCol="0">
            <a:spAutoFit/>
          </a:bodyPr>
          <a:lstStyle/>
          <a:p>
            <a:r>
              <a:rPr lang="en-AU" dirty="0" smtClean="0"/>
              <a:t>Standard CDD &amp; HDD</a:t>
            </a:r>
            <a:endParaRPr lang="en-AU" dirty="0"/>
          </a:p>
        </p:txBody>
      </p:sp>
    </p:spTree>
    <p:extLst>
      <p:ext uri="{BB962C8B-B14F-4D97-AF65-F5344CB8AC3E}">
        <p14:creationId xmlns:p14="http://schemas.microsoft.com/office/powerpoint/2010/main" val="18913889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Results 4 – variations (1998-2017)</a:t>
            </a:r>
            <a:endParaRPr lang="en-AU" dirty="0"/>
          </a:p>
        </p:txBody>
      </p:sp>
      <p:sp>
        <p:nvSpPr>
          <p:cNvPr id="5" name="TextBox 4"/>
          <p:cNvSpPr txBox="1"/>
          <p:nvPr/>
        </p:nvSpPr>
        <p:spPr>
          <a:xfrm>
            <a:off x="6084168" y="5517232"/>
            <a:ext cx="1783052" cy="369332"/>
          </a:xfrm>
          <a:prstGeom prst="rect">
            <a:avLst/>
          </a:prstGeom>
          <a:noFill/>
        </p:spPr>
        <p:txBody>
          <a:bodyPr wrap="none" rtlCol="0">
            <a:spAutoFit/>
          </a:bodyPr>
          <a:lstStyle/>
          <a:p>
            <a:r>
              <a:rPr lang="en-AU" dirty="0" smtClean="0"/>
              <a:t>Peak CDD &amp; HDD</a:t>
            </a:r>
            <a:endParaRPr lang="en-AU" dirty="0"/>
          </a:p>
        </p:txBody>
      </p:sp>
      <p:pic>
        <p:nvPicPr>
          <p:cNvPr id="3" name="Picture 2"/>
          <p:cNvPicPr>
            <a:picLocks noChangeAspect="1"/>
          </p:cNvPicPr>
          <p:nvPr/>
        </p:nvPicPr>
        <p:blipFill>
          <a:blip r:embed="rId2"/>
          <a:stretch>
            <a:fillRect/>
          </a:stretch>
        </p:blipFill>
        <p:spPr>
          <a:xfrm>
            <a:off x="0" y="1628800"/>
            <a:ext cx="9144000" cy="3237087"/>
          </a:xfrm>
          <a:prstGeom prst="rect">
            <a:avLst/>
          </a:prstGeom>
        </p:spPr>
      </p:pic>
    </p:spTree>
    <p:extLst>
      <p:ext uri="{BB962C8B-B14F-4D97-AF65-F5344CB8AC3E}">
        <p14:creationId xmlns:p14="http://schemas.microsoft.com/office/powerpoint/2010/main" val="2224165265"/>
      </p:ext>
    </p:extLst>
  </p:cSld>
  <p:clrMapOvr>
    <a:masterClrMapping/>
  </p:clrMapOvr>
  <p:timing>
    <p:tnLst>
      <p:par>
        <p:cTn id="1" dur="indefinite" restart="never" nodeType="tmRoot"/>
      </p:par>
    </p:tnLst>
  </p:timing>
</p:sld>
</file>

<file path=ppt/theme/theme1.xml><?xml version="1.0" encoding="utf-8"?>
<a:theme xmlns:a="http://schemas.openxmlformats.org/drawingml/2006/main" name="CSIRO Theme">
  <a:themeElements>
    <a:clrScheme name="CSIRO Midday">
      <a:dk1>
        <a:sysClr val="windowText" lastClr="000000"/>
      </a:dk1>
      <a:lt1>
        <a:srgbClr val="FFFFFF"/>
      </a:lt1>
      <a:dk2>
        <a:srgbClr val="000000"/>
      </a:dk2>
      <a:lt2>
        <a:srgbClr val="FFFFFF"/>
      </a:lt2>
      <a:accent1>
        <a:srgbClr val="00A9CE"/>
      </a:accent1>
      <a:accent2>
        <a:srgbClr val="00313C"/>
      </a:accent2>
      <a:accent3>
        <a:srgbClr val="78BE20"/>
      </a:accent3>
      <a:accent4>
        <a:srgbClr val="4A7729"/>
      </a:accent4>
      <a:accent5>
        <a:srgbClr val="9FAEE5"/>
      </a:accent5>
      <a:accent6>
        <a:srgbClr val="1E22AA"/>
      </a:accent6>
      <a:hlink>
        <a:srgbClr val="41B6E6"/>
      </a:hlink>
      <a:folHlink>
        <a:srgbClr val="004B87"/>
      </a:folHlink>
    </a:clrScheme>
    <a:fontScheme name="CSIRO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o0d3d2ce1a1442489bb823346a0fcc1e xmlns="afaa00d6-2370-4fd4-8f7c-cb5ed308212d">
      <Terms xmlns="http://schemas.microsoft.com/office/infopath/2007/PartnerControls"/>
    </o0d3d2ce1a1442489bb823346a0fcc1e>
    <TaxCatchAll xmlns="afaa00d6-2370-4fd4-8f7c-cb5ed308212d"/>
    <nbbfd93661ed4141a58b997e25f496f3 xmlns="afaa00d6-2370-4fd4-8f7c-cb5ed308212d">
      <Terms xmlns="http://schemas.microsoft.com/office/infopath/2007/PartnerControls"/>
    </nbbfd93661ed4141a58b997e25f496f3>
  </documentManagement>
</p:properties>
</file>

<file path=customXml/item2.xml><?xml version="1.0" encoding="utf-8"?>
<ct:contentTypeSchema xmlns:ct="http://schemas.microsoft.com/office/2006/metadata/contentType" xmlns:ma="http://schemas.microsoft.com/office/2006/metadata/properties/metaAttributes" ct:_="" ma:_="" ma:contentTypeName="Project Document" ma:contentTypeID="0x0101003E176DB281BDFD44AC9699FED26A24D70090FDAD1DFE61D644AB5F337556014636" ma:contentTypeVersion="" ma:contentTypeDescription="" ma:contentTypeScope="" ma:versionID="f3c2985e7393a128ea3994eb2f299d6e">
  <xsd:schema xmlns:xsd="http://www.w3.org/2001/XMLSchema" xmlns:xs="http://www.w3.org/2001/XMLSchema" xmlns:p="http://schemas.microsoft.com/office/2006/metadata/properties" xmlns:ns2="afaa00d6-2370-4fd4-8f7c-cb5ed308212d" targetNamespace="http://schemas.microsoft.com/office/2006/metadata/properties" ma:root="true" ma:fieldsID="84e52a653cdb5d1205518dd667d9a189" ns2:_="">
    <xsd:import namespace="afaa00d6-2370-4fd4-8f7c-cb5ed308212d"/>
    <xsd:element name="properties">
      <xsd:complexType>
        <xsd:sequence>
          <xsd:element name="documentManagement">
            <xsd:complexType>
              <xsd:all>
                <xsd:element ref="ns2:nbbfd93661ed4141a58b997e25f496f3" minOccurs="0"/>
                <xsd:element ref="ns2:TaxCatchAll" minOccurs="0"/>
                <xsd:element ref="ns2:TaxCatchAllLabel" minOccurs="0"/>
                <xsd:element ref="ns2:o0d3d2ce1a1442489bb823346a0fcc1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aa00d6-2370-4fd4-8f7c-cb5ed308212d" elementFormDefault="qualified">
    <xsd:import namespace="http://schemas.microsoft.com/office/2006/documentManagement/types"/>
    <xsd:import namespace="http://schemas.microsoft.com/office/infopath/2007/PartnerControls"/>
    <xsd:element name="nbbfd93661ed4141a58b997e25f496f3" ma:index="8" nillable="true" ma:taxonomy="true" ma:internalName="nbbfd93661ed4141a58b997e25f496f3" ma:taxonomyFieldName="DocumentType" ma:displayName="Document Type" ma:default="" ma:fieldId="{7bbfd936-61ed-4141-a58b-997e25f496f3}" ma:sspId="7cf5bfb1-72c6-4061-96ba-7e03c9acd897" ma:termSetId="370fd541-af59-412f-bf27-0625c96f45c4" ma:anchorId="00000000-0000-0000-0000-000000000000" ma:open="true" ma:isKeyword="false">
      <xsd:complexType>
        <xsd:sequence>
          <xsd:element ref="pc:Terms" minOccurs="0" maxOccurs="1"/>
        </xsd:sequence>
      </xsd:complexType>
    </xsd:element>
    <xsd:element name="TaxCatchAll" ma:index="9" nillable="true" ma:displayName="Taxonomy Catch All Column" ma:hidden="true" ma:list="{3D510B92-381C-4CE8-AB5A-201936B01B0E}" ma:internalName="TaxCatchAll" ma:showField="CatchAllData" ma:web="{90107b39-2fa9-4831-b959-414c2022839c}">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3D510B92-381C-4CE8-AB5A-201936B01B0E}" ma:internalName="TaxCatchAllLabel" ma:readOnly="true" ma:showField="CatchAllDataLabel" ma:web="{90107b39-2fa9-4831-b959-414c2022839c}">
      <xsd:complexType>
        <xsd:complexContent>
          <xsd:extension base="dms:MultiChoiceLookup">
            <xsd:sequence>
              <xsd:element name="Value" type="dms:Lookup" maxOccurs="unbounded" minOccurs="0" nillable="true"/>
            </xsd:sequence>
          </xsd:extension>
        </xsd:complexContent>
      </xsd:complexType>
    </xsd:element>
    <xsd:element name="o0d3d2ce1a1442489bb823346a0fcc1e" ma:index="12" nillable="true" ma:taxonomy="true" ma:internalName="o0d3d2ce1a1442489bb823346a0fcc1e" ma:taxonomyFieldName="ProjectPhase" ma:displayName="Project Phase" ma:default="" ma:fieldId="{80d3d2ce-1a14-4248-9bb8-23346a0fcc1e}" ma:sspId="7cf5bfb1-72c6-4061-96ba-7e03c9acd897" ma:termSetId="2ba43792-0e64-4935-8dec-28d4aead2831"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91CF72B-231F-4EE8-9567-97347D5DB04B}">
  <ds:schemaRefs>
    <ds:schemaRef ds:uri="http://purl.org/dc/terms/"/>
    <ds:schemaRef ds:uri="http://purl.org/dc/elements/1.1/"/>
    <ds:schemaRef ds:uri="http://purl.org/dc/dcmitype/"/>
    <ds:schemaRef ds:uri="http://schemas.microsoft.com/office/infopath/2007/PartnerControls"/>
    <ds:schemaRef ds:uri="http://schemas.microsoft.com/office/2006/documentManagement/types"/>
    <ds:schemaRef ds:uri="http://schemas.openxmlformats.org/package/2006/metadata/core-properties"/>
    <ds:schemaRef ds:uri="afaa00d6-2370-4fd4-8f7c-cb5ed308212d"/>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89C50937-135C-485B-ACED-4749F2525A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aa00d6-2370-4fd4-8f7c-cb5ed308212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B779956-ECD8-4C7A-8178-5EE9F2754B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PowerPoint</Template>
  <TotalTime>14126</TotalTime>
  <Words>819</Words>
  <Application>Microsoft Office PowerPoint</Application>
  <PresentationFormat>On-screen Show (4:3)</PresentationFormat>
  <Paragraphs>191</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Cambria Math</vt:lpstr>
      <vt:lpstr>Times New Roman</vt:lpstr>
      <vt:lpstr>CSIRO Theme</vt:lpstr>
      <vt:lpstr>Changes in Heating and Cooling demand across Australia</vt:lpstr>
      <vt:lpstr>Motivations</vt:lpstr>
      <vt:lpstr>Target outcome</vt:lpstr>
      <vt:lpstr>Analysis approach</vt:lpstr>
      <vt:lpstr>Analysis approach, continued</vt:lpstr>
      <vt:lpstr>Results 1 – national trend</vt:lpstr>
      <vt:lpstr>Results 2 – variations (1998-2017)</vt:lpstr>
      <vt:lpstr>Results 3 – variations (2008-2017)</vt:lpstr>
      <vt:lpstr>Results 4 – variations (1998-2017)</vt:lpstr>
      <vt:lpstr>Results 5 – variations (2008-2017)</vt:lpstr>
      <vt:lpstr>Results 6 – correlations (1998-2017)</vt:lpstr>
      <vt:lpstr>Results 7 – example correlation (1998-2017)</vt:lpstr>
      <vt:lpstr>Summary – 1998-2017</vt:lpstr>
      <vt:lpstr>Summary – 2008-2017</vt:lpstr>
      <vt:lpstr>PowerPoint Presentation</vt:lpstr>
      <vt:lpstr>Thank you</vt:lpstr>
    </vt:vector>
  </TitlesOfParts>
  <Company>CSIRO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Peristy, Mark (Energy, Newcastle)</dc:creator>
  <cp:lastModifiedBy>Berry, Adam (Energy, Newcastle)</cp:lastModifiedBy>
  <cp:revision>64</cp:revision>
  <cp:lastPrinted>2016-05-03T05:31:14Z</cp:lastPrinted>
  <dcterms:created xsi:type="dcterms:W3CDTF">2016-05-03T04:06:39Z</dcterms:created>
  <dcterms:modified xsi:type="dcterms:W3CDTF">2019-02-15T04:08:33Z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0x0101003E176DB281BDFD44AC9699FED26A24D70090FDAD1DFE61D644AB5F337556014636</vt:lpwstr>
  </property>
  <property fmtid="{D5CDD505-2E9C-101B-9397-08002B2CF9AE}" pid="3" name="DocumentType">
    <vt:lpwstr/>
  </property>
  <property fmtid="{D5CDD505-2E9C-101B-9397-08002B2CF9AE}" pid="4" name="ProjectPhase">
    <vt:lpwstr/>
  </property>
</Properties>
</file>